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0"/>
  </p:notesMasterIdLst>
  <p:sldIdLst>
    <p:sldId id="267" r:id="rId5"/>
    <p:sldId id="268" r:id="rId6"/>
    <p:sldId id="270" r:id="rId7"/>
    <p:sldId id="273" r:id="rId8"/>
    <p:sldId id="283" r:id="rId9"/>
    <p:sldId id="288" r:id="rId10"/>
    <p:sldId id="285" r:id="rId11"/>
    <p:sldId id="287" r:id="rId12"/>
    <p:sldId id="286" r:id="rId13"/>
    <p:sldId id="266" r:id="rId14"/>
    <p:sldId id="257" r:id="rId15"/>
    <p:sldId id="262" r:id="rId16"/>
    <p:sldId id="258" r:id="rId17"/>
    <p:sldId id="259" r:id="rId18"/>
    <p:sldId id="260" r:id="rId19"/>
    <p:sldId id="294" r:id="rId20"/>
    <p:sldId id="263" r:id="rId21"/>
    <p:sldId id="264" r:id="rId22"/>
    <p:sldId id="265" r:id="rId23"/>
    <p:sldId id="271" r:id="rId24"/>
    <p:sldId id="272" r:id="rId25"/>
    <p:sldId id="274" r:id="rId26"/>
    <p:sldId id="295" r:id="rId27"/>
    <p:sldId id="275" r:id="rId28"/>
    <p:sldId id="276" r:id="rId29"/>
    <p:sldId id="278" r:id="rId30"/>
    <p:sldId id="292" r:id="rId31"/>
    <p:sldId id="277" r:id="rId32"/>
    <p:sldId id="291" r:id="rId33"/>
    <p:sldId id="279" r:id="rId34"/>
    <p:sldId id="293" r:id="rId35"/>
    <p:sldId id="280" r:id="rId36"/>
    <p:sldId id="282" r:id="rId37"/>
    <p:sldId id="289" r:id="rId38"/>
    <p:sldId id="290" r:id="rId3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D10DC-0921-45CA-9521-A526789BD182}" v="166" dt="2024-09-25T20:27:24.871"/>
  </p1510:revLst>
</p1510:revInfo>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826" y="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a Nieves" userId="S::anieve11@asurite.asu.edu::15ebad41-1511-4342-96c0-6dbb9d3af171" providerId="AD" clId="Web-{411D69A7-8417-9458-4835-082859580108}"/>
    <pc:docChg chg="modSld">
      <pc:chgData name="Adriana Nieves" userId="S::anieve11@asurite.asu.edu::15ebad41-1511-4342-96c0-6dbb9d3af171" providerId="AD" clId="Web-{411D69A7-8417-9458-4835-082859580108}" dt="2024-09-25T17:09:26.070" v="1" actId="20577"/>
      <pc:docMkLst>
        <pc:docMk/>
      </pc:docMkLst>
      <pc:sldChg chg="modSp">
        <pc:chgData name="Adriana Nieves" userId="S::anieve11@asurite.asu.edu::15ebad41-1511-4342-96c0-6dbb9d3af171" providerId="AD" clId="Web-{411D69A7-8417-9458-4835-082859580108}" dt="2024-09-25T17:09:26.070" v="1" actId="20577"/>
        <pc:sldMkLst>
          <pc:docMk/>
          <pc:sldMk cId="3702370216" sldId="285"/>
        </pc:sldMkLst>
        <pc:spChg chg="mod">
          <ac:chgData name="Adriana Nieves" userId="S::anieve11@asurite.asu.edu::15ebad41-1511-4342-96c0-6dbb9d3af171" providerId="AD" clId="Web-{411D69A7-8417-9458-4835-082859580108}" dt="2024-09-25T17:09:26.070" v="1" actId="20577"/>
          <ac:spMkLst>
            <pc:docMk/>
            <pc:sldMk cId="3702370216" sldId="285"/>
            <ac:spMk id="3" creationId="{456FD863-1FBF-D63C-5D6D-8887614E231D}"/>
          </ac:spMkLst>
        </pc:spChg>
      </pc:sldChg>
    </pc:docChg>
  </pc:docChgLst>
  <pc:docChgLst>
    <pc:chgData name="Michelle Fitch" userId="S::mwfitch@asurite.asu.edu::6cebf1f7-7604-4d02-aedb-3ab23422960d" providerId="AD" clId="Web-{F8B34743-2CB5-1A2D-9824-BD3E9CDBAA33}"/>
    <pc:docChg chg="modSld">
      <pc:chgData name="Michelle Fitch" userId="S::mwfitch@asurite.asu.edu::6cebf1f7-7604-4d02-aedb-3ab23422960d" providerId="AD" clId="Web-{F8B34743-2CB5-1A2D-9824-BD3E9CDBAA33}" dt="2024-09-25T18:08:52.414" v="1880"/>
      <pc:docMkLst>
        <pc:docMk/>
      </pc:docMkLst>
      <pc:sldChg chg="modSp">
        <pc:chgData name="Michelle Fitch" userId="S::mwfitch@asurite.asu.edu::6cebf1f7-7604-4d02-aedb-3ab23422960d" providerId="AD" clId="Web-{F8B34743-2CB5-1A2D-9824-BD3E9CDBAA33}" dt="2024-09-25T17:12:06.936" v="331" actId="1076"/>
        <pc:sldMkLst>
          <pc:docMk/>
          <pc:sldMk cId="1201119555" sldId="258"/>
        </pc:sldMkLst>
        <pc:spChg chg="mod">
          <ac:chgData name="Michelle Fitch" userId="S::mwfitch@asurite.asu.edu::6cebf1f7-7604-4d02-aedb-3ab23422960d" providerId="AD" clId="Web-{F8B34743-2CB5-1A2D-9824-BD3E9CDBAA33}" dt="2024-09-25T17:12:06.936" v="331" actId="1076"/>
          <ac:spMkLst>
            <pc:docMk/>
            <pc:sldMk cId="1201119555" sldId="258"/>
            <ac:spMk id="6" creationId="{9277EE04-F0A1-5E7F-52BB-BEE200282730}"/>
          </ac:spMkLst>
        </pc:spChg>
      </pc:sldChg>
      <pc:sldChg chg="modNotes">
        <pc:chgData name="Michelle Fitch" userId="S::mwfitch@asurite.asu.edu::6cebf1f7-7604-4d02-aedb-3ab23422960d" providerId="AD" clId="Web-{F8B34743-2CB5-1A2D-9824-BD3E9CDBAA33}" dt="2024-09-25T17:16:34.643" v="558"/>
        <pc:sldMkLst>
          <pc:docMk/>
          <pc:sldMk cId="3633905737" sldId="259"/>
        </pc:sldMkLst>
      </pc:sldChg>
      <pc:sldChg chg="modNotes">
        <pc:chgData name="Michelle Fitch" userId="S::mwfitch@asurite.asu.edu::6cebf1f7-7604-4d02-aedb-3ab23422960d" providerId="AD" clId="Web-{F8B34743-2CB5-1A2D-9824-BD3E9CDBAA33}" dt="2024-09-25T17:31:37.583" v="978"/>
        <pc:sldMkLst>
          <pc:docMk/>
          <pc:sldMk cId="1913078386" sldId="260"/>
        </pc:sldMkLst>
      </pc:sldChg>
      <pc:sldChg chg="modNotes">
        <pc:chgData name="Michelle Fitch" userId="S::mwfitch@asurite.asu.edu::6cebf1f7-7604-4d02-aedb-3ab23422960d" providerId="AD" clId="Web-{F8B34743-2CB5-1A2D-9824-BD3E9CDBAA33}" dt="2024-09-25T17:11:47.716" v="330"/>
        <pc:sldMkLst>
          <pc:docMk/>
          <pc:sldMk cId="3142725916" sldId="262"/>
        </pc:sldMkLst>
      </pc:sldChg>
      <pc:sldChg chg="modNotes">
        <pc:chgData name="Michelle Fitch" userId="S::mwfitch@asurite.asu.edu::6cebf1f7-7604-4d02-aedb-3ab23422960d" providerId="AD" clId="Web-{F8B34743-2CB5-1A2D-9824-BD3E9CDBAA33}" dt="2024-09-25T17:57:00.613" v="1378"/>
        <pc:sldMkLst>
          <pc:docMk/>
          <pc:sldMk cId="3126230768" sldId="263"/>
        </pc:sldMkLst>
      </pc:sldChg>
      <pc:sldChg chg="modNotes">
        <pc:chgData name="Michelle Fitch" userId="S::mwfitch@asurite.asu.edu::6cebf1f7-7604-4d02-aedb-3ab23422960d" providerId="AD" clId="Web-{F8B34743-2CB5-1A2D-9824-BD3E9CDBAA33}" dt="2024-09-25T18:06:05.746" v="1685"/>
        <pc:sldMkLst>
          <pc:docMk/>
          <pc:sldMk cId="1423675611" sldId="264"/>
        </pc:sldMkLst>
      </pc:sldChg>
      <pc:sldChg chg="modNotes">
        <pc:chgData name="Michelle Fitch" userId="S::mwfitch@asurite.asu.edu::6cebf1f7-7604-4d02-aedb-3ab23422960d" providerId="AD" clId="Web-{F8B34743-2CB5-1A2D-9824-BD3E9CDBAA33}" dt="2024-09-25T18:08:52.414" v="1880"/>
        <pc:sldMkLst>
          <pc:docMk/>
          <pc:sldMk cId="3777412358" sldId="265"/>
        </pc:sldMkLst>
      </pc:sldChg>
      <pc:sldChg chg="addSp delSp modSp modNotes">
        <pc:chgData name="Michelle Fitch" userId="S::mwfitch@asurite.asu.edu::6cebf1f7-7604-4d02-aedb-3ab23422960d" providerId="AD" clId="Web-{F8B34743-2CB5-1A2D-9824-BD3E9CDBAA33}" dt="2024-09-25T17:38:32.409" v="1137"/>
        <pc:sldMkLst>
          <pc:docMk/>
          <pc:sldMk cId="531221122" sldId="294"/>
        </pc:sldMkLst>
        <pc:spChg chg="add del">
          <ac:chgData name="Michelle Fitch" userId="S::mwfitch@asurite.asu.edu::6cebf1f7-7604-4d02-aedb-3ab23422960d" providerId="AD" clId="Web-{F8B34743-2CB5-1A2D-9824-BD3E9CDBAA33}" dt="2024-09-25T17:34:09.343" v="1048"/>
          <ac:spMkLst>
            <pc:docMk/>
            <pc:sldMk cId="531221122" sldId="294"/>
            <ac:spMk id="2" creationId="{D89F7A18-7D98-4E45-7B65-59D0F799609F}"/>
          </ac:spMkLst>
        </pc:spChg>
        <pc:spChg chg="add del mod">
          <ac:chgData name="Michelle Fitch" userId="S::mwfitch@asurite.asu.edu::6cebf1f7-7604-4d02-aedb-3ab23422960d" providerId="AD" clId="Web-{F8B34743-2CB5-1A2D-9824-BD3E9CDBAA33}" dt="2024-09-25T17:35:18.755" v="1052"/>
          <ac:spMkLst>
            <pc:docMk/>
            <pc:sldMk cId="531221122" sldId="294"/>
            <ac:spMk id="6" creationId="{A2FCB90F-EB2C-71AC-28C3-86F4E5961ABE}"/>
          </ac:spMkLst>
        </pc:spChg>
        <pc:picChg chg="del">
          <ac:chgData name="Michelle Fitch" userId="S::mwfitch@asurite.asu.edu::6cebf1f7-7604-4d02-aedb-3ab23422960d" providerId="AD" clId="Web-{F8B34743-2CB5-1A2D-9824-BD3E9CDBAA33}" dt="2024-09-25T17:37:10.810" v="1053"/>
          <ac:picMkLst>
            <pc:docMk/>
            <pc:sldMk cId="531221122" sldId="294"/>
            <ac:picMk id="7" creationId="{D301ECFF-3646-DAC2-211D-6FF0333A381C}"/>
          </ac:picMkLst>
        </pc:picChg>
        <pc:picChg chg="add mod">
          <ac:chgData name="Michelle Fitch" userId="S::mwfitch@asurite.asu.edu::6cebf1f7-7604-4d02-aedb-3ab23422960d" providerId="AD" clId="Web-{F8B34743-2CB5-1A2D-9824-BD3E9CDBAA33}" dt="2024-09-25T17:37:21.935" v="1056" actId="1076"/>
          <ac:picMkLst>
            <pc:docMk/>
            <pc:sldMk cId="531221122" sldId="294"/>
            <ac:picMk id="8" creationId="{4FE444B5-7796-D4D5-9FB4-3D39B02B9AB6}"/>
          </ac:picMkLst>
        </pc:picChg>
      </pc:sldChg>
    </pc:docChg>
  </pc:docChgLst>
  <pc:docChgLst>
    <pc:chgData name="Talia Medina" userId="3e16e93b-669b-4d7b-a85f-69d8a025ed0f" providerId="ADAL" clId="{4E4D10DC-0921-45CA-9521-A526789BD182}"/>
    <pc:docChg chg="undo custSel mod addSld delSld modSld sldOrd">
      <pc:chgData name="Talia Medina" userId="3e16e93b-669b-4d7b-a85f-69d8a025ed0f" providerId="ADAL" clId="{4E4D10DC-0921-45CA-9521-A526789BD182}" dt="2024-10-08T19:27:14.426" v="760" actId="20577"/>
      <pc:docMkLst>
        <pc:docMk/>
      </pc:docMkLst>
      <pc:sldChg chg="ord">
        <pc:chgData name="Talia Medina" userId="3e16e93b-669b-4d7b-a85f-69d8a025ed0f" providerId="ADAL" clId="{4E4D10DC-0921-45CA-9521-A526789BD182}" dt="2024-09-25T17:01:03.701" v="579"/>
        <pc:sldMkLst>
          <pc:docMk/>
          <pc:sldMk cId="3128323484" sldId="257"/>
        </pc:sldMkLst>
      </pc:sldChg>
      <pc:sldChg chg="ord">
        <pc:chgData name="Talia Medina" userId="3e16e93b-669b-4d7b-a85f-69d8a025ed0f" providerId="ADAL" clId="{4E4D10DC-0921-45CA-9521-A526789BD182}" dt="2024-09-25T17:01:03.701" v="579"/>
        <pc:sldMkLst>
          <pc:docMk/>
          <pc:sldMk cId="1201119555" sldId="258"/>
        </pc:sldMkLst>
      </pc:sldChg>
      <pc:sldChg chg="ord modNotesTx">
        <pc:chgData name="Talia Medina" userId="3e16e93b-669b-4d7b-a85f-69d8a025ed0f" providerId="ADAL" clId="{4E4D10DC-0921-45CA-9521-A526789BD182}" dt="2024-10-08T19:26:11.754" v="749" actId="20577"/>
        <pc:sldMkLst>
          <pc:docMk/>
          <pc:sldMk cId="3633905737" sldId="259"/>
        </pc:sldMkLst>
      </pc:sldChg>
      <pc:sldChg chg="ord modNotesTx">
        <pc:chgData name="Talia Medina" userId="3e16e93b-669b-4d7b-a85f-69d8a025ed0f" providerId="ADAL" clId="{4E4D10DC-0921-45CA-9521-A526789BD182}" dt="2024-10-08T19:26:19.476" v="750" actId="20577"/>
        <pc:sldMkLst>
          <pc:docMk/>
          <pc:sldMk cId="1913078386" sldId="260"/>
        </pc:sldMkLst>
      </pc:sldChg>
      <pc:sldChg chg="ord modNotesTx">
        <pc:chgData name="Talia Medina" userId="3e16e93b-669b-4d7b-a85f-69d8a025ed0f" providerId="ADAL" clId="{4E4D10DC-0921-45CA-9521-A526789BD182}" dt="2024-10-08T19:26:04.880" v="748" actId="20577"/>
        <pc:sldMkLst>
          <pc:docMk/>
          <pc:sldMk cId="3142725916" sldId="262"/>
        </pc:sldMkLst>
      </pc:sldChg>
      <pc:sldChg chg="ord modNotesTx">
        <pc:chgData name="Talia Medina" userId="3e16e93b-669b-4d7b-a85f-69d8a025ed0f" providerId="ADAL" clId="{4E4D10DC-0921-45CA-9521-A526789BD182}" dt="2024-10-08T19:26:47.707" v="756" actId="5793"/>
        <pc:sldMkLst>
          <pc:docMk/>
          <pc:sldMk cId="3126230768" sldId="263"/>
        </pc:sldMkLst>
      </pc:sldChg>
      <pc:sldChg chg="ord modNotesTx">
        <pc:chgData name="Talia Medina" userId="3e16e93b-669b-4d7b-a85f-69d8a025ed0f" providerId="ADAL" clId="{4E4D10DC-0921-45CA-9521-A526789BD182}" dt="2024-10-08T19:26:43.902" v="755" actId="20577"/>
        <pc:sldMkLst>
          <pc:docMk/>
          <pc:sldMk cId="1423675611" sldId="264"/>
        </pc:sldMkLst>
      </pc:sldChg>
      <pc:sldChg chg="ord modNotesTx">
        <pc:chgData name="Talia Medina" userId="3e16e93b-669b-4d7b-a85f-69d8a025ed0f" providerId="ADAL" clId="{4E4D10DC-0921-45CA-9521-A526789BD182}" dt="2024-10-08T19:26:35.123" v="753" actId="20577"/>
        <pc:sldMkLst>
          <pc:docMk/>
          <pc:sldMk cId="3777412358" sldId="265"/>
        </pc:sldMkLst>
      </pc:sldChg>
      <pc:sldChg chg="ord">
        <pc:chgData name="Talia Medina" userId="3e16e93b-669b-4d7b-a85f-69d8a025ed0f" providerId="ADAL" clId="{4E4D10DC-0921-45CA-9521-A526789BD182}" dt="2024-09-25T17:01:03.701" v="579"/>
        <pc:sldMkLst>
          <pc:docMk/>
          <pc:sldMk cId="231483444" sldId="266"/>
        </pc:sldMkLst>
      </pc:sldChg>
      <pc:sldChg chg="modSp mod">
        <pc:chgData name="Talia Medina" userId="3e16e93b-669b-4d7b-a85f-69d8a025ed0f" providerId="ADAL" clId="{4E4D10DC-0921-45CA-9521-A526789BD182}" dt="2024-09-25T17:02:17.747" v="585" actId="5793"/>
        <pc:sldMkLst>
          <pc:docMk/>
          <pc:sldMk cId="2522239133" sldId="268"/>
        </pc:sldMkLst>
        <pc:spChg chg="mod">
          <ac:chgData name="Talia Medina" userId="3e16e93b-669b-4d7b-a85f-69d8a025ed0f" providerId="ADAL" clId="{4E4D10DC-0921-45CA-9521-A526789BD182}" dt="2024-09-25T17:02:17.747" v="585" actId="5793"/>
          <ac:spMkLst>
            <pc:docMk/>
            <pc:sldMk cId="2522239133" sldId="268"/>
            <ac:spMk id="4" creationId="{3638CC2F-5116-5954-044F-13E474794128}"/>
          </ac:spMkLst>
        </pc:spChg>
      </pc:sldChg>
      <pc:sldChg chg="modSp mod">
        <pc:chgData name="Talia Medina" userId="3e16e93b-669b-4d7b-a85f-69d8a025ed0f" providerId="ADAL" clId="{4E4D10DC-0921-45CA-9521-A526789BD182}" dt="2024-09-25T15:23:19.039" v="6" actId="20577"/>
        <pc:sldMkLst>
          <pc:docMk/>
          <pc:sldMk cId="696602340" sldId="271"/>
        </pc:sldMkLst>
        <pc:spChg chg="mod">
          <ac:chgData name="Talia Medina" userId="3e16e93b-669b-4d7b-a85f-69d8a025ed0f" providerId="ADAL" clId="{4E4D10DC-0921-45CA-9521-A526789BD182}" dt="2024-09-25T15:23:19.039" v="6" actId="20577"/>
          <ac:spMkLst>
            <pc:docMk/>
            <pc:sldMk cId="696602340" sldId="271"/>
            <ac:spMk id="2" creationId="{B5F67E88-172E-1B4D-EC88-2E30C604F823}"/>
          </ac:spMkLst>
        </pc:spChg>
      </pc:sldChg>
      <pc:sldChg chg="modSp mod">
        <pc:chgData name="Talia Medina" userId="3e16e93b-669b-4d7b-a85f-69d8a025ed0f" providerId="ADAL" clId="{4E4D10DC-0921-45CA-9521-A526789BD182}" dt="2024-09-25T20:27:24.871" v="746" actId="27636"/>
        <pc:sldMkLst>
          <pc:docMk/>
          <pc:sldMk cId="10120155" sldId="273"/>
        </pc:sldMkLst>
        <pc:spChg chg="mod">
          <ac:chgData name="Talia Medina" userId="3e16e93b-669b-4d7b-a85f-69d8a025ed0f" providerId="ADAL" clId="{4E4D10DC-0921-45CA-9521-A526789BD182}" dt="2024-09-25T20:27:24.871" v="746" actId="27636"/>
          <ac:spMkLst>
            <pc:docMk/>
            <pc:sldMk cId="10120155" sldId="273"/>
            <ac:spMk id="18" creationId="{DD7D0D61-2BEE-506F-5914-DB71C1577737}"/>
          </ac:spMkLst>
        </pc:spChg>
      </pc:sldChg>
      <pc:sldChg chg="addSp delSp modSp mod">
        <pc:chgData name="Talia Medina" userId="3e16e93b-669b-4d7b-a85f-69d8a025ed0f" providerId="ADAL" clId="{4E4D10DC-0921-45CA-9521-A526789BD182}" dt="2024-09-25T15:25:34.288" v="28" actId="1076"/>
        <pc:sldMkLst>
          <pc:docMk/>
          <pc:sldMk cId="2529313015" sldId="275"/>
        </pc:sldMkLst>
        <pc:spChg chg="mod">
          <ac:chgData name="Talia Medina" userId="3e16e93b-669b-4d7b-a85f-69d8a025ed0f" providerId="ADAL" clId="{4E4D10DC-0921-45CA-9521-A526789BD182}" dt="2024-09-25T15:25:34.288" v="28" actId="1076"/>
          <ac:spMkLst>
            <pc:docMk/>
            <pc:sldMk cId="2529313015" sldId="275"/>
            <ac:spMk id="4" creationId="{9DA7C603-A02B-B7BF-EB1B-80BE6C522C3F}"/>
          </ac:spMkLst>
        </pc:spChg>
        <pc:spChg chg="mod">
          <ac:chgData name="Talia Medina" userId="3e16e93b-669b-4d7b-a85f-69d8a025ed0f" providerId="ADAL" clId="{4E4D10DC-0921-45CA-9521-A526789BD182}" dt="2024-09-25T15:25:28.793" v="27" actId="1076"/>
          <ac:spMkLst>
            <pc:docMk/>
            <pc:sldMk cId="2529313015" sldId="275"/>
            <ac:spMk id="6" creationId="{9277EE04-F0A1-5E7F-52BB-BEE200282730}"/>
          </ac:spMkLst>
        </pc:spChg>
        <pc:picChg chg="del">
          <ac:chgData name="Talia Medina" userId="3e16e93b-669b-4d7b-a85f-69d8a025ed0f" providerId="ADAL" clId="{4E4D10DC-0921-45CA-9521-A526789BD182}" dt="2024-09-25T15:23:51.472" v="8" actId="21"/>
          <ac:picMkLst>
            <pc:docMk/>
            <pc:sldMk cId="2529313015" sldId="275"/>
            <ac:picMk id="5" creationId="{5CB3C838-789C-794C-8BDF-5BBD0CD302AE}"/>
          </ac:picMkLst>
        </pc:picChg>
        <pc:picChg chg="add del mod">
          <ac:chgData name="Talia Medina" userId="3e16e93b-669b-4d7b-a85f-69d8a025ed0f" providerId="ADAL" clId="{4E4D10DC-0921-45CA-9521-A526789BD182}" dt="2024-09-25T15:25:10.431" v="19" actId="21"/>
          <ac:picMkLst>
            <pc:docMk/>
            <pc:sldMk cId="2529313015" sldId="275"/>
            <ac:picMk id="7" creationId="{397C7772-D690-55B0-C400-A62E2EEE4DAF}"/>
          </ac:picMkLst>
        </pc:picChg>
        <pc:picChg chg="add del">
          <ac:chgData name="Talia Medina" userId="3e16e93b-669b-4d7b-a85f-69d8a025ed0f" providerId="ADAL" clId="{4E4D10DC-0921-45CA-9521-A526789BD182}" dt="2024-09-25T15:25:13.703" v="21" actId="21"/>
          <ac:picMkLst>
            <pc:docMk/>
            <pc:sldMk cId="2529313015" sldId="275"/>
            <ac:picMk id="8" creationId="{EC15BBA4-CBCD-E777-D8FE-D38967E49AFD}"/>
          </ac:picMkLst>
        </pc:picChg>
        <pc:picChg chg="add mod">
          <ac:chgData name="Talia Medina" userId="3e16e93b-669b-4d7b-a85f-69d8a025ed0f" providerId="ADAL" clId="{4E4D10DC-0921-45CA-9521-A526789BD182}" dt="2024-09-25T15:25:27.096" v="26" actId="1076"/>
          <ac:picMkLst>
            <pc:docMk/>
            <pc:sldMk cId="2529313015" sldId="275"/>
            <ac:picMk id="10" creationId="{B08F6A9A-AEA4-1A25-72E1-9AB7C330E856}"/>
          </ac:picMkLst>
        </pc:picChg>
      </pc:sldChg>
      <pc:sldChg chg="modNotesTx">
        <pc:chgData name="Talia Medina" userId="3e16e93b-669b-4d7b-a85f-69d8a025ed0f" providerId="ADAL" clId="{4E4D10DC-0921-45CA-9521-A526789BD182}" dt="2024-10-08T19:26:59.149" v="757" actId="20577"/>
        <pc:sldMkLst>
          <pc:docMk/>
          <pc:sldMk cId="3040511033" sldId="276"/>
        </pc:sldMkLst>
      </pc:sldChg>
      <pc:sldChg chg="modNotesTx">
        <pc:chgData name="Talia Medina" userId="3e16e93b-669b-4d7b-a85f-69d8a025ed0f" providerId="ADAL" clId="{4E4D10DC-0921-45CA-9521-A526789BD182}" dt="2024-10-08T19:27:06.477" v="758" actId="20577"/>
        <pc:sldMkLst>
          <pc:docMk/>
          <pc:sldMk cId="1273892815" sldId="277"/>
        </pc:sldMkLst>
      </pc:sldChg>
      <pc:sldChg chg="modNotesTx">
        <pc:chgData name="Talia Medina" userId="3e16e93b-669b-4d7b-a85f-69d8a025ed0f" providerId="ADAL" clId="{4E4D10DC-0921-45CA-9521-A526789BD182}" dt="2024-10-08T19:27:10.169" v="759" actId="20577"/>
        <pc:sldMkLst>
          <pc:docMk/>
          <pc:sldMk cId="3148455963" sldId="279"/>
        </pc:sldMkLst>
      </pc:sldChg>
      <pc:sldChg chg="modNotesTx">
        <pc:chgData name="Talia Medina" userId="3e16e93b-669b-4d7b-a85f-69d8a025ed0f" providerId="ADAL" clId="{4E4D10DC-0921-45CA-9521-A526789BD182}" dt="2024-10-08T19:27:14.426" v="760" actId="20577"/>
        <pc:sldMkLst>
          <pc:docMk/>
          <pc:sldMk cId="2152866452" sldId="280"/>
        </pc:sldMkLst>
      </pc:sldChg>
      <pc:sldChg chg="del">
        <pc:chgData name="Talia Medina" userId="3e16e93b-669b-4d7b-a85f-69d8a025ed0f" providerId="ADAL" clId="{4E4D10DC-0921-45CA-9521-A526789BD182}" dt="2024-09-25T15:23:31.273" v="7" actId="2696"/>
        <pc:sldMkLst>
          <pc:docMk/>
          <pc:sldMk cId="4052067200" sldId="281"/>
        </pc:sldMkLst>
      </pc:sldChg>
      <pc:sldChg chg="ord">
        <pc:chgData name="Talia Medina" userId="3e16e93b-669b-4d7b-a85f-69d8a025ed0f" providerId="ADAL" clId="{4E4D10DC-0921-45CA-9521-A526789BD182}" dt="2024-09-25T17:01:58.869" v="581"/>
        <pc:sldMkLst>
          <pc:docMk/>
          <pc:sldMk cId="893922316" sldId="286"/>
        </pc:sldMkLst>
      </pc:sldChg>
      <pc:sldChg chg="modSp mod">
        <pc:chgData name="Talia Medina" userId="3e16e93b-669b-4d7b-a85f-69d8a025ed0f" providerId="ADAL" clId="{4E4D10DC-0921-45CA-9521-A526789BD182}" dt="2024-09-25T17:26:08.592" v="682" actId="27636"/>
        <pc:sldMkLst>
          <pc:docMk/>
          <pc:sldMk cId="4113790126" sldId="288"/>
        </pc:sldMkLst>
        <pc:spChg chg="mod">
          <ac:chgData name="Talia Medina" userId="3e16e93b-669b-4d7b-a85f-69d8a025ed0f" providerId="ADAL" clId="{4E4D10DC-0921-45CA-9521-A526789BD182}" dt="2024-09-25T17:26:08.592" v="682" actId="27636"/>
          <ac:spMkLst>
            <pc:docMk/>
            <pc:sldMk cId="4113790126" sldId="288"/>
            <ac:spMk id="3" creationId="{456FD863-1FBF-D63C-5D6D-8887614E231D}"/>
          </ac:spMkLst>
        </pc:spChg>
      </pc:sldChg>
      <pc:sldChg chg="addSp delSp modSp mod">
        <pc:chgData name="Talia Medina" userId="3e16e93b-669b-4d7b-a85f-69d8a025ed0f" providerId="ADAL" clId="{4E4D10DC-0921-45CA-9521-A526789BD182}" dt="2024-09-25T15:36:01.195" v="314" actId="1076"/>
        <pc:sldMkLst>
          <pc:docMk/>
          <pc:sldMk cId="563071453" sldId="291"/>
        </pc:sldMkLst>
        <pc:spChg chg="mod">
          <ac:chgData name="Talia Medina" userId="3e16e93b-669b-4d7b-a85f-69d8a025ed0f" providerId="ADAL" clId="{4E4D10DC-0921-45CA-9521-A526789BD182}" dt="2024-09-25T15:36:01.195" v="314" actId="1076"/>
          <ac:spMkLst>
            <pc:docMk/>
            <pc:sldMk cId="563071453" sldId="291"/>
            <ac:spMk id="4" creationId="{9DA7C603-A02B-B7BF-EB1B-80BE6C522C3F}"/>
          </ac:spMkLst>
        </pc:spChg>
        <pc:spChg chg="mod">
          <ac:chgData name="Talia Medina" userId="3e16e93b-669b-4d7b-a85f-69d8a025ed0f" providerId="ADAL" clId="{4E4D10DC-0921-45CA-9521-A526789BD182}" dt="2024-09-25T15:35:57.618" v="313" actId="1076"/>
          <ac:spMkLst>
            <pc:docMk/>
            <pc:sldMk cId="563071453" sldId="291"/>
            <ac:spMk id="6" creationId="{9277EE04-F0A1-5E7F-52BB-BEE200282730}"/>
          </ac:spMkLst>
        </pc:spChg>
        <pc:picChg chg="del">
          <ac:chgData name="Talia Medina" userId="3e16e93b-669b-4d7b-a85f-69d8a025ed0f" providerId="ADAL" clId="{4E4D10DC-0921-45CA-9521-A526789BD182}" dt="2024-09-25T15:35:25.291" v="304" actId="21"/>
          <ac:picMkLst>
            <pc:docMk/>
            <pc:sldMk cId="563071453" sldId="291"/>
            <ac:picMk id="5" creationId="{5CB3C838-789C-794C-8BDF-5BBD0CD302AE}"/>
          </ac:picMkLst>
        </pc:picChg>
        <pc:picChg chg="add mod">
          <ac:chgData name="Talia Medina" userId="3e16e93b-669b-4d7b-a85f-69d8a025ed0f" providerId="ADAL" clId="{4E4D10DC-0921-45CA-9521-A526789BD182}" dt="2024-09-25T15:35:54.973" v="312" actId="1076"/>
          <ac:picMkLst>
            <pc:docMk/>
            <pc:sldMk cId="563071453" sldId="291"/>
            <ac:picMk id="7" creationId="{B0A55C09-C0A2-AB31-C8AB-90B240656372}"/>
          </ac:picMkLst>
        </pc:picChg>
      </pc:sldChg>
      <pc:sldChg chg="addSp delSp modSp mod">
        <pc:chgData name="Talia Medina" userId="3e16e93b-669b-4d7b-a85f-69d8a025ed0f" providerId="ADAL" clId="{4E4D10DC-0921-45CA-9521-A526789BD182}" dt="2024-09-25T15:31:10.883" v="165" actId="1076"/>
        <pc:sldMkLst>
          <pc:docMk/>
          <pc:sldMk cId="606555154" sldId="292"/>
        </pc:sldMkLst>
        <pc:spChg chg="mod">
          <ac:chgData name="Talia Medina" userId="3e16e93b-669b-4d7b-a85f-69d8a025ed0f" providerId="ADAL" clId="{4E4D10DC-0921-45CA-9521-A526789BD182}" dt="2024-09-25T15:31:10.883" v="165" actId="1076"/>
          <ac:spMkLst>
            <pc:docMk/>
            <pc:sldMk cId="606555154" sldId="292"/>
            <ac:spMk id="4" creationId="{9DA7C603-A02B-B7BF-EB1B-80BE6C522C3F}"/>
          </ac:spMkLst>
        </pc:spChg>
        <pc:spChg chg="mod">
          <ac:chgData name="Talia Medina" userId="3e16e93b-669b-4d7b-a85f-69d8a025ed0f" providerId="ADAL" clId="{4E4D10DC-0921-45CA-9521-A526789BD182}" dt="2024-09-25T15:31:06.732" v="164" actId="1076"/>
          <ac:spMkLst>
            <pc:docMk/>
            <pc:sldMk cId="606555154" sldId="292"/>
            <ac:spMk id="6" creationId="{9277EE04-F0A1-5E7F-52BB-BEE200282730}"/>
          </ac:spMkLst>
        </pc:spChg>
        <pc:picChg chg="del">
          <ac:chgData name="Talia Medina" userId="3e16e93b-669b-4d7b-a85f-69d8a025ed0f" providerId="ADAL" clId="{4E4D10DC-0921-45CA-9521-A526789BD182}" dt="2024-09-25T15:30:48.563" v="160" actId="21"/>
          <ac:picMkLst>
            <pc:docMk/>
            <pc:sldMk cId="606555154" sldId="292"/>
            <ac:picMk id="5" creationId="{5CB3C838-789C-794C-8BDF-5BBD0CD302AE}"/>
          </ac:picMkLst>
        </pc:picChg>
        <pc:picChg chg="add mod">
          <ac:chgData name="Talia Medina" userId="3e16e93b-669b-4d7b-a85f-69d8a025ed0f" providerId="ADAL" clId="{4E4D10DC-0921-45CA-9521-A526789BD182}" dt="2024-09-25T15:31:03.835" v="163" actId="1076"/>
          <ac:picMkLst>
            <pc:docMk/>
            <pc:sldMk cId="606555154" sldId="292"/>
            <ac:picMk id="7" creationId="{8B0D8D71-D6B0-4466-415F-AD505C55992F}"/>
          </ac:picMkLst>
        </pc:picChg>
      </pc:sldChg>
      <pc:sldChg chg="modNotesTx">
        <pc:chgData name="Talia Medina" userId="3e16e93b-669b-4d7b-a85f-69d8a025ed0f" providerId="ADAL" clId="{4E4D10DC-0921-45CA-9521-A526789BD182}" dt="2024-09-25T15:44:49.927" v="576" actId="20577"/>
        <pc:sldMkLst>
          <pc:docMk/>
          <pc:sldMk cId="3756457047" sldId="293"/>
        </pc:sldMkLst>
      </pc:sldChg>
      <pc:sldChg chg="ord modNotesTx">
        <pc:chgData name="Talia Medina" userId="3e16e93b-669b-4d7b-a85f-69d8a025ed0f" providerId="ADAL" clId="{4E4D10DC-0921-45CA-9521-A526789BD182}" dt="2024-10-08T19:26:24.489" v="751" actId="20577"/>
        <pc:sldMkLst>
          <pc:docMk/>
          <pc:sldMk cId="531221122" sldId="294"/>
        </pc:sldMkLst>
      </pc:sldChg>
      <pc:sldChg chg="addSp delSp modSp new del mod ord">
        <pc:chgData name="Talia Medina" userId="3e16e93b-669b-4d7b-a85f-69d8a025ed0f" providerId="ADAL" clId="{4E4D10DC-0921-45CA-9521-A526789BD182}" dt="2024-09-25T22:12:13.772" v="747" actId="2696"/>
        <pc:sldMkLst>
          <pc:docMk/>
          <pc:sldMk cId="578052212" sldId="296"/>
        </pc:sldMkLst>
        <pc:spChg chg="mod">
          <ac:chgData name="Talia Medina" userId="3e16e93b-669b-4d7b-a85f-69d8a025ed0f" providerId="ADAL" clId="{4E4D10DC-0921-45CA-9521-A526789BD182}" dt="2024-09-25T17:18:20.160" v="655" actId="1076"/>
          <ac:spMkLst>
            <pc:docMk/>
            <pc:sldMk cId="578052212" sldId="296"/>
            <ac:spMk id="2" creationId="{C56CC149-E87A-4BD4-7799-3717294E462A}"/>
          </ac:spMkLst>
        </pc:spChg>
        <pc:spChg chg="del">
          <ac:chgData name="Talia Medina" userId="3e16e93b-669b-4d7b-a85f-69d8a025ed0f" providerId="ADAL" clId="{4E4D10DC-0921-45CA-9521-A526789BD182}" dt="2024-09-25T17:15:36.603" v="650" actId="21"/>
          <ac:spMkLst>
            <pc:docMk/>
            <pc:sldMk cId="578052212" sldId="296"/>
            <ac:spMk id="3" creationId="{9FF02342-8DC8-8457-2E5E-0B9716BF1664}"/>
          </ac:spMkLst>
        </pc:spChg>
        <pc:spChg chg="add mod">
          <ac:chgData name="Talia Medina" userId="3e16e93b-669b-4d7b-a85f-69d8a025ed0f" providerId="ADAL" clId="{4E4D10DC-0921-45CA-9521-A526789BD182}" dt="2024-09-25T17:13:57.842" v="593" actId="14100"/>
          <ac:spMkLst>
            <pc:docMk/>
            <pc:sldMk cId="578052212" sldId="296"/>
            <ac:spMk id="4" creationId="{AEA5724C-6140-EE38-C32D-A9D76CE9AE9D}"/>
          </ac:spMkLst>
        </pc:spChg>
        <pc:spChg chg="add del mod">
          <ac:chgData name="Talia Medina" userId="3e16e93b-669b-4d7b-a85f-69d8a025ed0f" providerId="ADAL" clId="{4E4D10DC-0921-45CA-9521-A526789BD182}" dt="2024-09-25T17:14:50.254" v="637"/>
          <ac:spMkLst>
            <pc:docMk/>
            <pc:sldMk cId="578052212" sldId="296"/>
            <ac:spMk id="5" creationId="{6FED6EF6-A434-F72C-7ECB-D2E765DC07C1}"/>
          </ac:spMkLst>
        </pc:spChg>
        <pc:spChg chg="add mod">
          <ac:chgData name="Talia Medina" userId="3e16e93b-669b-4d7b-a85f-69d8a025ed0f" providerId="ADAL" clId="{4E4D10DC-0921-45CA-9521-A526789BD182}" dt="2024-09-25T17:30:26.374" v="725" actId="1076"/>
          <ac:spMkLst>
            <pc:docMk/>
            <pc:sldMk cId="578052212" sldId="296"/>
            <ac:spMk id="6" creationId="{49A61696-DFD1-873B-0E90-9B17A3057AE2}"/>
          </ac:spMkLst>
        </pc:spChg>
        <pc:picChg chg="add mod">
          <ac:chgData name="Talia Medina" userId="3e16e93b-669b-4d7b-a85f-69d8a025ed0f" providerId="ADAL" clId="{4E4D10DC-0921-45CA-9521-A526789BD182}" dt="2024-09-25T17:18:23.618" v="656" actId="1076"/>
          <ac:picMkLst>
            <pc:docMk/>
            <pc:sldMk cId="578052212" sldId="296"/>
            <ac:picMk id="1025" creationId="{11B5084E-B27E-EB01-1255-05A969541E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E619765-4CE7-41FF-8C0E-03CB129E0641}" type="datetimeFigureOut">
              <a:rPr lang="en-US" smtClean="0"/>
              <a:t>10/8/2024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9F4F5266-F586-4183-B0BC-668743A58C82}" type="slidenum">
              <a:rPr lang="en-US" smtClean="0"/>
              <a:t>‹#›</a:t>
            </a:fld>
            <a:endParaRPr lang="en-US"/>
          </a:p>
        </p:txBody>
      </p:sp>
    </p:spTree>
    <p:extLst>
      <p:ext uri="{BB962C8B-B14F-4D97-AF65-F5344CB8AC3E}">
        <p14:creationId xmlns:p14="http://schemas.microsoft.com/office/powerpoint/2010/main" val="1742128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1</a:t>
            </a:fld>
            <a:endParaRPr lang="en-US"/>
          </a:p>
        </p:txBody>
      </p:sp>
    </p:spTree>
    <p:extLst>
      <p:ext uri="{BB962C8B-B14F-4D97-AF65-F5344CB8AC3E}">
        <p14:creationId xmlns:p14="http://schemas.microsoft.com/office/powerpoint/2010/main" val="144796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F4F5266-F586-4183-B0BC-668743A58C82}" type="slidenum">
              <a:rPr lang="en-US" smtClean="0"/>
              <a:t>15</a:t>
            </a:fld>
            <a:endParaRPr lang="en-US"/>
          </a:p>
        </p:txBody>
      </p:sp>
    </p:spTree>
    <p:extLst>
      <p:ext uri="{BB962C8B-B14F-4D97-AF65-F5344CB8AC3E}">
        <p14:creationId xmlns:p14="http://schemas.microsoft.com/office/powerpoint/2010/main" val="117595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F4F5266-F586-4183-B0BC-668743A58C82}" type="slidenum">
              <a:rPr lang="en-US" smtClean="0"/>
              <a:t>16</a:t>
            </a:fld>
            <a:endParaRPr lang="en-US"/>
          </a:p>
        </p:txBody>
      </p:sp>
    </p:spTree>
    <p:extLst>
      <p:ext uri="{BB962C8B-B14F-4D97-AF65-F5344CB8AC3E}">
        <p14:creationId xmlns:p14="http://schemas.microsoft.com/office/powerpoint/2010/main" val="2724894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F4F5266-F586-4183-B0BC-668743A58C82}" type="slidenum">
              <a:rPr lang="en-US" smtClean="0"/>
              <a:t>17</a:t>
            </a:fld>
            <a:endParaRPr lang="en-US"/>
          </a:p>
        </p:txBody>
      </p:sp>
    </p:spTree>
    <p:extLst>
      <p:ext uri="{BB962C8B-B14F-4D97-AF65-F5344CB8AC3E}">
        <p14:creationId xmlns:p14="http://schemas.microsoft.com/office/powerpoint/2010/main" val="1608302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F4F5266-F586-4183-B0BC-668743A58C82}" type="slidenum">
              <a:rPr lang="en-US" smtClean="0"/>
              <a:t>18</a:t>
            </a:fld>
            <a:endParaRPr lang="en-US"/>
          </a:p>
        </p:txBody>
      </p:sp>
    </p:spTree>
    <p:extLst>
      <p:ext uri="{BB962C8B-B14F-4D97-AF65-F5344CB8AC3E}">
        <p14:creationId xmlns:p14="http://schemas.microsoft.com/office/powerpoint/2010/main" val="3690470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F4F5266-F586-4183-B0BC-668743A58C82}" type="slidenum">
              <a:rPr lang="en-US" smtClean="0"/>
              <a:t>19</a:t>
            </a:fld>
            <a:endParaRPr lang="en-US"/>
          </a:p>
        </p:txBody>
      </p:sp>
    </p:spTree>
    <p:extLst>
      <p:ext uri="{BB962C8B-B14F-4D97-AF65-F5344CB8AC3E}">
        <p14:creationId xmlns:p14="http://schemas.microsoft.com/office/powerpoint/2010/main" val="2040133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20</a:t>
            </a:fld>
            <a:endParaRPr lang="en-US"/>
          </a:p>
        </p:txBody>
      </p:sp>
    </p:spTree>
    <p:extLst>
      <p:ext uri="{BB962C8B-B14F-4D97-AF65-F5344CB8AC3E}">
        <p14:creationId xmlns:p14="http://schemas.microsoft.com/office/powerpoint/2010/main" val="253132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21</a:t>
            </a:fld>
            <a:endParaRPr lang="en-US"/>
          </a:p>
        </p:txBody>
      </p:sp>
    </p:spTree>
    <p:extLst>
      <p:ext uri="{BB962C8B-B14F-4D97-AF65-F5344CB8AC3E}">
        <p14:creationId xmlns:p14="http://schemas.microsoft.com/office/powerpoint/2010/main" val="3030055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22</a:t>
            </a:fld>
            <a:endParaRPr lang="en-US"/>
          </a:p>
        </p:txBody>
      </p:sp>
    </p:spTree>
    <p:extLst>
      <p:ext uri="{BB962C8B-B14F-4D97-AF65-F5344CB8AC3E}">
        <p14:creationId xmlns:p14="http://schemas.microsoft.com/office/powerpoint/2010/main" val="2911891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https://ecee.engineering.asu.edu/</a:t>
            </a:r>
          </a:p>
        </p:txBody>
      </p:sp>
      <p:sp>
        <p:nvSpPr>
          <p:cNvPr id="4" name="Slide Number Placeholder 3"/>
          <p:cNvSpPr>
            <a:spLocks noGrp="1"/>
          </p:cNvSpPr>
          <p:nvPr>
            <p:ph type="sldNum" sz="quarter" idx="5"/>
          </p:nvPr>
        </p:nvSpPr>
        <p:spPr/>
        <p:txBody>
          <a:bodyPr/>
          <a:lstStyle/>
          <a:p>
            <a:fld id="{9F4F5266-F586-4183-B0BC-668743A58C82}" type="slidenum">
              <a:rPr lang="en-US" smtClean="0"/>
              <a:t>23</a:t>
            </a:fld>
            <a:endParaRPr lang="en-US"/>
          </a:p>
        </p:txBody>
      </p:sp>
    </p:spTree>
    <p:extLst>
      <p:ext uri="{BB962C8B-B14F-4D97-AF65-F5344CB8AC3E}">
        <p14:creationId xmlns:p14="http://schemas.microsoft.com/office/powerpoint/2010/main" val="77128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24</a:t>
            </a:fld>
            <a:endParaRPr lang="en-US"/>
          </a:p>
        </p:txBody>
      </p:sp>
    </p:spTree>
    <p:extLst>
      <p:ext uri="{BB962C8B-B14F-4D97-AF65-F5344CB8AC3E}">
        <p14:creationId xmlns:p14="http://schemas.microsoft.com/office/powerpoint/2010/main" val="1368373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2</a:t>
            </a:fld>
            <a:endParaRPr lang="en-US"/>
          </a:p>
        </p:txBody>
      </p:sp>
    </p:spTree>
    <p:extLst>
      <p:ext uri="{BB962C8B-B14F-4D97-AF65-F5344CB8AC3E}">
        <p14:creationId xmlns:p14="http://schemas.microsoft.com/office/powerpoint/2010/main" val="3366118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F4F5266-F586-4183-B0BC-668743A58C82}" type="slidenum">
              <a:rPr lang="en-US" smtClean="0"/>
              <a:t>25</a:t>
            </a:fld>
            <a:endParaRPr lang="en-US"/>
          </a:p>
        </p:txBody>
      </p:sp>
    </p:spTree>
    <p:extLst>
      <p:ext uri="{BB962C8B-B14F-4D97-AF65-F5344CB8AC3E}">
        <p14:creationId xmlns:p14="http://schemas.microsoft.com/office/powerpoint/2010/main" val="296021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26</a:t>
            </a:fld>
            <a:endParaRPr lang="en-US"/>
          </a:p>
        </p:txBody>
      </p:sp>
    </p:spTree>
    <p:extLst>
      <p:ext uri="{BB962C8B-B14F-4D97-AF65-F5344CB8AC3E}">
        <p14:creationId xmlns:p14="http://schemas.microsoft.com/office/powerpoint/2010/main" val="498744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F4F5266-F586-4183-B0BC-668743A58C82}" type="slidenum">
              <a:rPr lang="en-US" smtClean="0"/>
              <a:t>28</a:t>
            </a:fld>
            <a:endParaRPr lang="en-US"/>
          </a:p>
        </p:txBody>
      </p:sp>
    </p:spTree>
    <p:extLst>
      <p:ext uri="{BB962C8B-B14F-4D97-AF65-F5344CB8AC3E}">
        <p14:creationId xmlns:p14="http://schemas.microsoft.com/office/powerpoint/2010/main" val="3068592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9F4F5266-F586-4183-B0BC-668743A58C82}" type="slidenum">
              <a:rPr lang="en-US" smtClean="0"/>
              <a:t>30</a:t>
            </a:fld>
            <a:endParaRPr lang="en-US"/>
          </a:p>
        </p:txBody>
      </p:sp>
    </p:spTree>
    <p:extLst>
      <p:ext uri="{BB962C8B-B14F-4D97-AF65-F5344CB8AC3E}">
        <p14:creationId xmlns:p14="http://schemas.microsoft.com/office/powerpoint/2010/main" val="822510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31</a:t>
            </a:fld>
            <a:endParaRPr lang="en-US"/>
          </a:p>
        </p:txBody>
      </p:sp>
    </p:spTree>
    <p:extLst>
      <p:ext uri="{BB962C8B-B14F-4D97-AF65-F5344CB8AC3E}">
        <p14:creationId xmlns:p14="http://schemas.microsoft.com/office/powerpoint/2010/main" val="3961104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F5266-F586-4183-B0BC-668743A58C82}" type="slidenum">
              <a:rPr lang="en-US" smtClean="0"/>
              <a:t>32</a:t>
            </a:fld>
            <a:endParaRPr lang="en-US"/>
          </a:p>
        </p:txBody>
      </p:sp>
    </p:spTree>
    <p:extLst>
      <p:ext uri="{BB962C8B-B14F-4D97-AF65-F5344CB8AC3E}">
        <p14:creationId xmlns:p14="http://schemas.microsoft.com/office/powerpoint/2010/main" val="3831961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33</a:t>
            </a:fld>
            <a:endParaRPr lang="en-US"/>
          </a:p>
        </p:txBody>
      </p:sp>
    </p:spTree>
    <p:extLst>
      <p:ext uri="{BB962C8B-B14F-4D97-AF65-F5344CB8AC3E}">
        <p14:creationId xmlns:p14="http://schemas.microsoft.com/office/powerpoint/2010/main" val="306522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3</a:t>
            </a:fld>
            <a:endParaRPr lang="en-US"/>
          </a:p>
        </p:txBody>
      </p:sp>
    </p:spTree>
    <p:extLst>
      <p:ext uri="{BB962C8B-B14F-4D97-AF65-F5344CB8AC3E}">
        <p14:creationId xmlns:p14="http://schemas.microsoft.com/office/powerpoint/2010/main" val="321441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4</a:t>
            </a:fld>
            <a:endParaRPr lang="en-US"/>
          </a:p>
        </p:txBody>
      </p:sp>
    </p:spTree>
    <p:extLst>
      <p:ext uri="{BB962C8B-B14F-4D97-AF65-F5344CB8AC3E}">
        <p14:creationId xmlns:p14="http://schemas.microsoft.com/office/powerpoint/2010/main" val="391909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5</a:t>
            </a:fld>
            <a:endParaRPr lang="en-US"/>
          </a:p>
        </p:txBody>
      </p:sp>
    </p:spTree>
    <p:extLst>
      <p:ext uri="{BB962C8B-B14F-4D97-AF65-F5344CB8AC3E}">
        <p14:creationId xmlns:p14="http://schemas.microsoft.com/office/powerpoint/2010/main" val="374310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6</a:t>
            </a:fld>
            <a:endParaRPr lang="en-US"/>
          </a:p>
        </p:txBody>
      </p:sp>
    </p:spTree>
    <p:extLst>
      <p:ext uri="{BB962C8B-B14F-4D97-AF65-F5344CB8AC3E}">
        <p14:creationId xmlns:p14="http://schemas.microsoft.com/office/powerpoint/2010/main" val="318215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F5266-F586-4183-B0BC-668743A58C82}" type="slidenum">
              <a:rPr lang="en-US" smtClean="0"/>
              <a:t>10</a:t>
            </a:fld>
            <a:endParaRPr lang="en-US"/>
          </a:p>
        </p:txBody>
      </p:sp>
    </p:spTree>
    <p:extLst>
      <p:ext uri="{BB962C8B-B14F-4D97-AF65-F5344CB8AC3E}">
        <p14:creationId xmlns:p14="http://schemas.microsoft.com/office/powerpoint/2010/main" val="3772222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F4F5266-F586-4183-B0BC-668743A58C82}" type="slidenum">
              <a:rPr lang="en-US" smtClean="0"/>
              <a:t>12</a:t>
            </a:fld>
            <a:endParaRPr lang="en-US"/>
          </a:p>
        </p:txBody>
      </p:sp>
    </p:spTree>
    <p:extLst>
      <p:ext uri="{BB962C8B-B14F-4D97-AF65-F5344CB8AC3E}">
        <p14:creationId xmlns:p14="http://schemas.microsoft.com/office/powerpoint/2010/main" val="284614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9F4F5266-F586-4183-B0BC-668743A58C82}" type="slidenum">
              <a:rPr lang="en-US" smtClean="0"/>
              <a:t>14</a:t>
            </a:fld>
            <a:endParaRPr lang="en-US"/>
          </a:p>
        </p:txBody>
      </p:sp>
    </p:spTree>
    <p:extLst>
      <p:ext uri="{BB962C8B-B14F-4D97-AF65-F5344CB8AC3E}">
        <p14:creationId xmlns:p14="http://schemas.microsoft.com/office/powerpoint/2010/main" val="9707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p>
            <a:fld id="{F5B412DA-3C5B-4089-88D4-836EB22DFD92}"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8AB64-169D-4C9C-A559-D8BCB27BEFCD}" type="slidenum">
              <a:rPr lang="en-US" smtClean="0"/>
              <a:t>‹#›</a:t>
            </a:fld>
            <a:endParaRPr lang="en-US"/>
          </a:p>
        </p:txBody>
      </p:sp>
      <p:sp>
        <p:nvSpPr>
          <p:cNvPr id="13" name="Text Placeholder 12">
            <a:extLst>
              <a:ext uri="{FF2B5EF4-FFF2-40B4-BE49-F238E27FC236}">
                <a16:creationId xmlns:a16="http://schemas.microsoft.com/office/drawing/2014/main" id="{3A747BF1-B4F2-4F6D-97D1-A738E901D75A}"/>
              </a:ext>
            </a:extLst>
          </p:cNvPr>
          <p:cNvSpPr>
            <a:spLocks noGrp="1"/>
          </p:cNvSpPr>
          <p:nvPr>
            <p:ph type="body" sz="quarter" idx="13" hasCustomPrompt="1"/>
          </p:nvPr>
        </p:nvSpPr>
        <p:spPr>
          <a:xfrm>
            <a:off x="9483365" y="5400675"/>
            <a:ext cx="2554664" cy="255408"/>
          </a:xfrm>
        </p:spPr>
        <p:txBody>
          <a:bodyPr>
            <a:normAutofit/>
          </a:bodyPr>
          <a:lstStyle>
            <a:lvl1pPr marL="0" indent="0" algn="ctr">
              <a:spcBef>
                <a:spcPts val="0"/>
              </a:spcBef>
              <a:buFont typeface="Arial" panose="020B0604020202020204" pitchFamily="34" charset="0"/>
              <a:buNone/>
              <a:defRPr sz="1200" b="0">
                <a:solidFill>
                  <a:schemeClr val="tx1"/>
                </a:solidFill>
              </a:defRPr>
            </a:lvl1pPr>
          </a:lstStyle>
          <a:p>
            <a:pPr lvl="0"/>
            <a:r>
              <a:rPr lang="en-US" sz="1200"/>
              <a:t>Full Name | Title</a:t>
            </a:r>
          </a:p>
        </p:txBody>
      </p:sp>
      <p:sp>
        <p:nvSpPr>
          <p:cNvPr id="15" name="Text Placeholder 12">
            <a:extLst>
              <a:ext uri="{FF2B5EF4-FFF2-40B4-BE49-F238E27FC236}">
                <a16:creationId xmlns:a16="http://schemas.microsoft.com/office/drawing/2014/main" id="{CB69E958-7B0C-4A16-B54D-B316D052AE36}"/>
              </a:ext>
            </a:extLst>
          </p:cNvPr>
          <p:cNvSpPr>
            <a:spLocks noGrp="1"/>
          </p:cNvSpPr>
          <p:nvPr>
            <p:ph type="body" sz="quarter" idx="14" hasCustomPrompt="1"/>
          </p:nvPr>
        </p:nvSpPr>
        <p:spPr>
          <a:xfrm>
            <a:off x="9483365" y="5636346"/>
            <a:ext cx="2554664" cy="255408"/>
          </a:xfrm>
        </p:spPr>
        <p:txBody>
          <a:bodyPr>
            <a:normAutofit/>
          </a:bodyPr>
          <a:lstStyle>
            <a:lvl1pPr marL="0" indent="0" algn="ctr">
              <a:spcBef>
                <a:spcPts val="0"/>
              </a:spcBef>
              <a:buFont typeface="Arial" panose="020B0604020202020204" pitchFamily="34" charset="0"/>
              <a:buNone/>
              <a:defRPr sz="1200" b="0">
                <a:solidFill>
                  <a:schemeClr val="tx1"/>
                </a:solidFill>
              </a:defRPr>
            </a:lvl1pPr>
          </a:lstStyle>
          <a:p>
            <a:pPr lvl="0"/>
            <a:r>
              <a:rPr lang="en-US" sz="1200"/>
              <a:t>Department Name</a:t>
            </a:r>
            <a:endParaRPr lang="en-US"/>
          </a:p>
        </p:txBody>
      </p:sp>
      <p:sp>
        <p:nvSpPr>
          <p:cNvPr id="16" name="Text Placeholder 12">
            <a:extLst>
              <a:ext uri="{FF2B5EF4-FFF2-40B4-BE49-F238E27FC236}">
                <a16:creationId xmlns:a16="http://schemas.microsoft.com/office/drawing/2014/main" id="{534C2C04-0E48-4B4D-91F3-9F5916987306}"/>
              </a:ext>
            </a:extLst>
          </p:cNvPr>
          <p:cNvSpPr>
            <a:spLocks noGrp="1"/>
          </p:cNvSpPr>
          <p:nvPr>
            <p:ph type="body" sz="quarter" idx="15" hasCustomPrompt="1"/>
          </p:nvPr>
        </p:nvSpPr>
        <p:spPr>
          <a:xfrm>
            <a:off x="9483365" y="5871133"/>
            <a:ext cx="2554664" cy="255408"/>
          </a:xfrm>
        </p:spPr>
        <p:txBody>
          <a:bodyPr>
            <a:normAutofit/>
          </a:bodyPr>
          <a:lstStyle>
            <a:lvl1pPr marL="0" indent="0" algn="ctr">
              <a:spcBef>
                <a:spcPts val="0"/>
              </a:spcBef>
              <a:buFont typeface="Arial" panose="020B0604020202020204" pitchFamily="34" charset="0"/>
              <a:buNone/>
              <a:defRPr sz="1200" b="0">
                <a:solidFill>
                  <a:schemeClr val="tx1"/>
                </a:solidFill>
              </a:defRPr>
            </a:lvl1pPr>
          </a:lstStyle>
          <a:p>
            <a:pPr lvl="0"/>
            <a:r>
              <a:rPr lang="en-US" sz="1200"/>
              <a:t>✉email@asu.edu</a:t>
            </a:r>
            <a:endParaRPr lang="en-US"/>
          </a:p>
        </p:txBody>
      </p:sp>
    </p:spTree>
    <p:extLst>
      <p:ext uri="{BB962C8B-B14F-4D97-AF65-F5344CB8AC3E}">
        <p14:creationId xmlns:p14="http://schemas.microsoft.com/office/powerpoint/2010/main" val="1656432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B412DA-3C5B-4089-88D4-836EB22DFD92}"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96717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60964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6096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B412DA-3C5B-4089-88D4-836EB22DFD92}"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1436940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2"/>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312573"/>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B412DA-3C5B-4089-88D4-836EB22DFD92}"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477345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B412DA-3C5B-4089-88D4-836EB22DFD92}"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118264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100" r="-100" b="-2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l">
              <a:defRPr sz="6000">
                <a:solidFill>
                  <a:schemeClr val="bg2"/>
                </a:solidFill>
              </a:defRPr>
            </a:lvl1pPr>
          </a:lstStyle>
          <a:p>
            <a:r>
              <a:rPr lang="en-US"/>
              <a:t>Click to edit Master title style</a:t>
            </a:r>
          </a:p>
        </p:txBody>
      </p:sp>
      <p:sp>
        <p:nvSpPr>
          <p:cNvPr id="3" name="Text Placeholder 2"/>
          <p:cNvSpPr>
            <a:spLocks noGrp="1"/>
          </p:cNvSpPr>
          <p:nvPr>
            <p:ph type="body" idx="1"/>
          </p:nvPr>
        </p:nvSpPr>
        <p:spPr>
          <a:xfrm>
            <a:off x="831850" y="4589464"/>
            <a:ext cx="10515600" cy="134374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2DF484BD-3CF7-4D96-B4ED-AE010BD62808}"/>
              </a:ext>
            </a:extLst>
          </p:cNvPr>
          <p:cNvSpPr>
            <a:spLocks noGrp="1"/>
          </p:cNvSpPr>
          <p:nvPr>
            <p:ph type="dt" sz="half" idx="10"/>
          </p:nvPr>
        </p:nvSpPr>
        <p:spPr/>
        <p:txBody>
          <a:bodyPr/>
          <a:lstStyle/>
          <a:p>
            <a:fld id="{F5B412DA-3C5B-4089-88D4-836EB22DFD92}" type="datetimeFigureOut">
              <a:rPr lang="en-US" smtClean="0"/>
              <a:t>10/8/2024</a:t>
            </a:fld>
            <a:endParaRPr lang="en-US"/>
          </a:p>
        </p:txBody>
      </p:sp>
      <p:sp>
        <p:nvSpPr>
          <p:cNvPr id="8" name="Footer Placeholder 7">
            <a:extLst>
              <a:ext uri="{FF2B5EF4-FFF2-40B4-BE49-F238E27FC236}">
                <a16:creationId xmlns:a16="http://schemas.microsoft.com/office/drawing/2014/main" id="{F166D29B-3DE6-4B90-8535-B9FE8A2C23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DFCB8B-1204-4E00-B2D1-DF792587DFC5}"/>
              </a:ext>
            </a:extLst>
          </p:cNvPr>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113992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sz="half" idx="1"/>
          </p:nvPr>
        </p:nvSpPr>
        <p:spPr>
          <a:xfrm>
            <a:off x="838200" y="1825625"/>
            <a:ext cx="5181600" cy="411797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17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B412DA-3C5B-4089-88D4-836EB22DFD92}"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1426647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17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17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B412DA-3C5B-4089-88D4-836EB22DFD92}" type="datetimeFigureOut">
              <a:rPr lang="en-US" smtClean="0"/>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2543940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B412DA-3C5B-4089-88D4-836EB22DFD92}" type="datetimeFigureOut">
              <a:rPr lang="en-US" smtClean="0"/>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367963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412DA-3C5B-4089-88D4-836EB22DFD92}"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2485419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B412DA-3C5B-4089-88D4-836EB22DFD92}"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83071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B412DA-3C5B-4089-88D4-836EB22DFD92}"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8AB64-169D-4C9C-A559-D8BCB27BEFCD}" type="slidenum">
              <a:rPr lang="en-US" smtClean="0"/>
              <a:t>‹#›</a:t>
            </a:fld>
            <a:endParaRPr lang="en-US"/>
          </a:p>
        </p:txBody>
      </p:sp>
    </p:spTree>
    <p:extLst>
      <p:ext uri="{BB962C8B-B14F-4D97-AF65-F5344CB8AC3E}">
        <p14:creationId xmlns:p14="http://schemas.microsoft.com/office/powerpoint/2010/main" val="2988849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 t="-200" r="-100" b="-1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055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412DA-3C5B-4089-88D4-836EB22DFD92}" type="datetimeFigureOut">
              <a:rPr lang="en-US" smtClean="0"/>
              <a:t>10/8/2024</a:t>
            </a:fld>
            <a:endParaRPr lang="en-US"/>
          </a:p>
        </p:txBody>
      </p:sp>
      <p:sp>
        <p:nvSpPr>
          <p:cNvPr id="5" name="Footer Placeholder 4"/>
          <p:cNvSpPr>
            <a:spLocks noGrp="1"/>
          </p:cNvSpPr>
          <p:nvPr>
            <p:ph type="ftr" sz="quarter" idx="3"/>
          </p:nvPr>
        </p:nvSpPr>
        <p:spPr>
          <a:xfrm>
            <a:off x="4038600" y="6356350"/>
            <a:ext cx="367145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53400" y="6356349"/>
            <a:ext cx="102177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8AB64-169D-4C9C-A559-D8BCB27BEFCD}" type="slidenum">
              <a:rPr lang="en-US" smtClean="0"/>
              <a:t>‹#›</a:t>
            </a:fld>
            <a:endParaRPr lang="en-US"/>
          </a:p>
        </p:txBody>
      </p:sp>
    </p:spTree>
    <p:extLst>
      <p:ext uri="{BB962C8B-B14F-4D97-AF65-F5344CB8AC3E}">
        <p14:creationId xmlns:p14="http://schemas.microsoft.com/office/powerpoint/2010/main" val="3157329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fo.asu.edu/myasutrip"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goglobal.asu.edu/register-travel"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ecee.engineering.asu.edu/business/"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cfo.asu.edu/myasutrip"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cfo.asu.edu/myasutrip"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hyperlink" Target="https://www.graspdata.com/Public/PrintInvoice.aspx?agency=796849FBE1AD497B9330F12EF4F37C7F" TargetMode="External"/><Relationship Id="rId3" Type="http://schemas.openxmlformats.org/officeDocument/2006/relationships/hyperlink" Target="https://cfo.asu.edu/myasutrip" TargetMode="External"/><Relationship Id="rId7" Type="http://schemas.openxmlformats.org/officeDocument/2006/relationships/hyperlink" Target="https://policy.asu.edu/#doc155891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www.asu.edu/fs/travel/per-diem-rates.pdf" TargetMode="External"/><Relationship Id="rId5" Type="http://schemas.openxmlformats.org/officeDocument/2006/relationships/hyperlink" Target="https://goglobal.asu.edu/register-travel" TargetMode="External"/><Relationship Id="rId4" Type="http://schemas.openxmlformats.org/officeDocument/2006/relationships/hyperlink" Target="https://ecee.engineering.asu.edu/business/" TargetMode="External"/><Relationship Id="rId9" Type="http://schemas.openxmlformats.org/officeDocument/2006/relationships/hyperlink" Target="ASU%20Authorized%20Driver%20Train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hyperlink" Target="https://links.asu.edu/FDMServiceReques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fultonapps.asu.edu/isaac/"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ecee.engineering.asu.edu/busines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cee.engineering.asu.edu/busines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cee.engineering.asu.edu/busines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ecee.engineering.asu.edu/busines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hyperlink" Target="https://ecee.engineering.asu.edu/business/"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fultonapps.asu.edu/isaac/" TargetMode="External"/><Relationship Id="rId4" Type="http://schemas.openxmlformats.org/officeDocument/2006/relationships/hyperlink" Target="https://cfo.asu.edu/key-lock-service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ecee.engineering.asu.edu/busines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asu.edu/fs/documents/2025-Payday-Calendar.pdf" TargetMode="External"/><Relationship Id="rId7" Type="http://schemas.openxmlformats.org/officeDocument/2006/relationships/image" Target="../media/image12.png"/><Relationship Id="rId2" Type="http://schemas.openxmlformats.org/officeDocument/2006/relationships/hyperlink" Target="https://www.asu.edu/fs/documents/2024-Payday-Calendar.pdf" TargetMode="External"/><Relationship Id="rId1" Type="http://schemas.openxmlformats.org/officeDocument/2006/relationships/slideLayout" Target="../slideLayouts/slideLayout4.xml"/><Relationship Id="rId6" Type="http://schemas.openxmlformats.org/officeDocument/2006/relationships/hyperlink" Target="https://issc.asu.edu/f-1j-1-students/employment/on-campus" TargetMode="External"/><Relationship Id="rId5" Type="http://schemas.openxmlformats.org/officeDocument/2006/relationships/hyperlink" Target="https://issc.asu.edu/f-1j-1-students/social-security" TargetMode="External"/><Relationship Id="rId4" Type="http://schemas.openxmlformats.org/officeDocument/2006/relationships/hyperlink" Target="https://issc.asu.edu/h-1b-temporary-specialty-occup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B935E5-1EA8-8743-74C0-2652B664EA8F}"/>
              </a:ext>
            </a:extLst>
          </p:cNvPr>
          <p:cNvPicPr>
            <a:picLocks noChangeAspect="1"/>
          </p:cNvPicPr>
          <p:nvPr/>
        </p:nvPicPr>
        <p:blipFill>
          <a:blip r:embed="rId3"/>
          <a:stretch>
            <a:fillRect/>
          </a:stretch>
        </p:blipFill>
        <p:spPr>
          <a:xfrm>
            <a:off x="2605078" y="170608"/>
            <a:ext cx="6889077" cy="5773412"/>
          </a:xfrm>
          <a:prstGeom prst="rect">
            <a:avLst/>
          </a:prstGeom>
        </p:spPr>
      </p:pic>
      <p:sp>
        <p:nvSpPr>
          <p:cNvPr id="8" name="Title 7">
            <a:extLst>
              <a:ext uri="{FF2B5EF4-FFF2-40B4-BE49-F238E27FC236}">
                <a16:creationId xmlns:a16="http://schemas.microsoft.com/office/drawing/2014/main" id="{13AD9302-7B0B-734A-709B-AB17311508EF}"/>
              </a:ext>
            </a:extLst>
          </p:cNvPr>
          <p:cNvSpPr>
            <a:spLocks noGrp="1"/>
          </p:cNvSpPr>
          <p:nvPr>
            <p:ph type="title"/>
          </p:nvPr>
        </p:nvSpPr>
        <p:spPr>
          <a:xfrm>
            <a:off x="9494155" y="6102412"/>
            <a:ext cx="2585202" cy="612013"/>
          </a:xfrm>
        </p:spPr>
        <p:txBody>
          <a:bodyPr>
            <a:normAutofit fontScale="90000"/>
          </a:bodyPr>
          <a:lstStyle/>
          <a:p>
            <a:r>
              <a:rPr lang="en-US" sz="1600">
                <a:effectLst/>
                <a:latin typeface="Verdana" panose="020B0604030504040204" pitchFamily="34" charset="0"/>
                <a:ea typeface="Aptos" panose="020B0004020202020204" pitchFamily="34" charset="0"/>
                <a:cs typeface="Aptos" panose="020B0004020202020204" pitchFamily="34" charset="0"/>
              </a:rPr>
              <a:t>School of Electrical, Computer, &amp; Energy Engineering</a:t>
            </a:r>
            <a:br>
              <a:rPr lang="en-US" sz="6000">
                <a:effectLst/>
                <a:latin typeface="Aptos" panose="020B0004020202020204" pitchFamily="34" charset="0"/>
                <a:ea typeface="Aptos" panose="020B0004020202020204" pitchFamily="34" charset="0"/>
                <a:cs typeface="Aptos" panose="020B0004020202020204" pitchFamily="34" charset="0"/>
              </a:rPr>
            </a:br>
            <a:endParaRPr lang="en-US"/>
          </a:p>
        </p:txBody>
      </p:sp>
      <p:sp>
        <p:nvSpPr>
          <p:cNvPr id="4" name="Text Placeholder 3">
            <a:extLst>
              <a:ext uri="{FF2B5EF4-FFF2-40B4-BE49-F238E27FC236}">
                <a16:creationId xmlns:a16="http://schemas.microsoft.com/office/drawing/2014/main" id="{1F9C7066-2F38-8AEF-BFE5-D29C389F1995}"/>
              </a:ext>
            </a:extLst>
          </p:cNvPr>
          <p:cNvSpPr>
            <a:spLocks noGrp="1"/>
          </p:cNvSpPr>
          <p:nvPr>
            <p:ph type="body" idx="1"/>
          </p:nvPr>
        </p:nvSpPr>
        <p:spPr>
          <a:xfrm>
            <a:off x="9494155" y="4635847"/>
            <a:ext cx="2585202" cy="612014"/>
          </a:xfrm>
        </p:spPr>
        <p:txBody>
          <a:bodyPr>
            <a:normAutofit fontScale="92500"/>
          </a:bodyPr>
          <a:lstStyle/>
          <a:p>
            <a:r>
              <a:rPr lang="en-US" sz="1600"/>
              <a:t>Hosted By                Business Operations Team </a:t>
            </a:r>
          </a:p>
        </p:txBody>
      </p:sp>
    </p:spTree>
    <p:extLst>
      <p:ext uri="{BB962C8B-B14F-4D97-AF65-F5344CB8AC3E}">
        <p14:creationId xmlns:p14="http://schemas.microsoft.com/office/powerpoint/2010/main" val="3294463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C1A5D3-8943-DCF8-D2D6-9EBDF3512F06}"/>
              </a:ext>
            </a:extLst>
          </p:cNvPr>
          <p:cNvPicPr>
            <a:picLocks noChangeAspect="1"/>
          </p:cNvPicPr>
          <p:nvPr/>
        </p:nvPicPr>
        <p:blipFill rotWithShape="1">
          <a:blip r:embed="rId3"/>
          <a:srcRect r="12775"/>
          <a:stretch/>
        </p:blipFill>
        <p:spPr>
          <a:xfrm>
            <a:off x="6875325" y="-47414"/>
            <a:ext cx="5303976" cy="6092448"/>
          </a:xfrm>
          <a:prstGeom prst="rect">
            <a:avLst/>
          </a:prstGeom>
        </p:spPr>
      </p:pic>
      <p:pic>
        <p:nvPicPr>
          <p:cNvPr id="5" name="Picture 4">
            <a:extLst>
              <a:ext uri="{FF2B5EF4-FFF2-40B4-BE49-F238E27FC236}">
                <a16:creationId xmlns:a16="http://schemas.microsoft.com/office/drawing/2014/main" id="{C4EEB96F-3F14-A3E3-1AE4-3952C750875D}"/>
              </a:ext>
            </a:extLst>
          </p:cNvPr>
          <p:cNvPicPr>
            <a:picLocks noChangeAspect="1"/>
          </p:cNvPicPr>
          <p:nvPr/>
        </p:nvPicPr>
        <p:blipFill rotWithShape="1">
          <a:blip r:embed="rId3"/>
          <a:srcRect r="884"/>
          <a:stretch/>
        </p:blipFill>
        <p:spPr>
          <a:xfrm>
            <a:off x="-1" y="0"/>
            <a:ext cx="6888025" cy="6092448"/>
          </a:xfrm>
          <a:prstGeom prst="rect">
            <a:avLst/>
          </a:prstGeom>
        </p:spPr>
      </p:pic>
      <p:sp>
        <p:nvSpPr>
          <p:cNvPr id="2" name="Title 1">
            <a:extLst>
              <a:ext uri="{FF2B5EF4-FFF2-40B4-BE49-F238E27FC236}">
                <a16:creationId xmlns:a16="http://schemas.microsoft.com/office/drawing/2014/main" id="{B5F67E88-172E-1B4D-EC88-2E30C604F823}"/>
              </a:ext>
            </a:extLst>
          </p:cNvPr>
          <p:cNvSpPr>
            <a:spLocks noGrp="1"/>
          </p:cNvSpPr>
          <p:nvPr>
            <p:ph type="title"/>
          </p:nvPr>
        </p:nvSpPr>
        <p:spPr>
          <a:xfrm>
            <a:off x="560181" y="1424817"/>
            <a:ext cx="10515600" cy="1019915"/>
          </a:xfrm>
        </p:spPr>
        <p:txBody>
          <a:bodyPr anchor="b">
            <a:normAutofit/>
          </a:bodyPr>
          <a:lstStyle/>
          <a:p>
            <a:r>
              <a:rPr lang="en-US"/>
              <a:t>Travel </a:t>
            </a:r>
          </a:p>
        </p:txBody>
      </p:sp>
      <p:sp>
        <p:nvSpPr>
          <p:cNvPr id="3" name="Subtitle 2">
            <a:extLst>
              <a:ext uri="{FF2B5EF4-FFF2-40B4-BE49-F238E27FC236}">
                <a16:creationId xmlns:a16="http://schemas.microsoft.com/office/drawing/2014/main" id="{0586D6A6-5951-CBAE-8824-ACBAB4057403}"/>
              </a:ext>
            </a:extLst>
          </p:cNvPr>
          <p:cNvSpPr>
            <a:spLocks noGrp="1"/>
          </p:cNvSpPr>
          <p:nvPr>
            <p:ph type="body" idx="1"/>
          </p:nvPr>
        </p:nvSpPr>
        <p:spPr>
          <a:xfrm>
            <a:off x="831850" y="4589463"/>
            <a:ext cx="10515600" cy="1312573"/>
          </a:xfrm>
        </p:spPr>
        <p:txBody>
          <a:bodyPr>
            <a:normAutofit/>
          </a:bodyPr>
          <a:lstStyle/>
          <a:p>
            <a:endParaRPr lang="en-US"/>
          </a:p>
          <a:p>
            <a:endParaRPr lang="en-US"/>
          </a:p>
        </p:txBody>
      </p:sp>
      <p:sp>
        <p:nvSpPr>
          <p:cNvPr id="12" name="TextBox 11">
            <a:extLst>
              <a:ext uri="{FF2B5EF4-FFF2-40B4-BE49-F238E27FC236}">
                <a16:creationId xmlns:a16="http://schemas.microsoft.com/office/drawing/2014/main" id="{6E01D2E1-AF6F-1698-93A5-527A995D96A7}"/>
              </a:ext>
            </a:extLst>
          </p:cNvPr>
          <p:cNvSpPr txBox="1"/>
          <p:nvPr/>
        </p:nvSpPr>
        <p:spPr>
          <a:xfrm>
            <a:off x="924560" y="2729653"/>
            <a:ext cx="6116320" cy="2308324"/>
          </a:xfrm>
          <a:prstGeom prst="rect">
            <a:avLst/>
          </a:prstGeom>
          <a:noFill/>
        </p:spPr>
        <p:txBody>
          <a:bodyPr wrap="square">
            <a:spAutoFit/>
          </a:bodyPr>
          <a:lstStyle/>
          <a:p>
            <a:r>
              <a:rPr lang="en-US" altLang="en-US" sz="1800" b="1">
                <a:solidFill>
                  <a:schemeClr val="accent2"/>
                </a:solidFill>
                <a:latin typeface="Arial" panose="020B0604020202020204" pitchFamily="34" charset="0"/>
              </a:rPr>
              <a:t>This section will cover</a:t>
            </a:r>
          </a:p>
          <a:p>
            <a:endParaRPr lang="en-US">
              <a:solidFill>
                <a:schemeClr val="accent2"/>
              </a:solidFill>
            </a:endParaRPr>
          </a:p>
          <a:p>
            <a:r>
              <a:rPr lang="en-US">
                <a:solidFill>
                  <a:schemeClr val="accent2"/>
                </a:solidFill>
              </a:rPr>
              <a:t>Travel Process</a:t>
            </a:r>
          </a:p>
          <a:p>
            <a:r>
              <a:rPr lang="en-US">
                <a:solidFill>
                  <a:schemeClr val="accent2"/>
                </a:solidFill>
              </a:rPr>
              <a:t>Domestic &amp; International</a:t>
            </a:r>
          </a:p>
          <a:p>
            <a:r>
              <a:rPr lang="en-US">
                <a:solidFill>
                  <a:schemeClr val="accent2"/>
                </a:solidFill>
              </a:rPr>
              <a:t>Flying vs Driving</a:t>
            </a:r>
          </a:p>
          <a:p>
            <a:r>
              <a:rPr lang="en-US">
                <a:solidFill>
                  <a:schemeClr val="accent2"/>
                </a:solidFill>
              </a:rPr>
              <a:t>TAR Form &amp; Concur Request</a:t>
            </a:r>
          </a:p>
          <a:p>
            <a:r>
              <a:rPr lang="en-US">
                <a:solidFill>
                  <a:schemeClr val="accent2"/>
                </a:solidFill>
              </a:rPr>
              <a:t>How to access MY ASU Trip/Concur</a:t>
            </a:r>
          </a:p>
          <a:p>
            <a:r>
              <a:rPr lang="en-US">
                <a:solidFill>
                  <a:schemeClr val="accent2"/>
                </a:solidFill>
              </a:rPr>
              <a:t>After Travel Procedures</a:t>
            </a:r>
          </a:p>
        </p:txBody>
      </p:sp>
      <p:sp>
        <p:nvSpPr>
          <p:cNvPr id="7" name="TextBox 6">
            <a:extLst>
              <a:ext uri="{FF2B5EF4-FFF2-40B4-BE49-F238E27FC236}">
                <a16:creationId xmlns:a16="http://schemas.microsoft.com/office/drawing/2014/main" id="{69971622-18E1-B764-38F3-61C3B604DB23}"/>
              </a:ext>
            </a:extLst>
          </p:cNvPr>
          <p:cNvSpPr txBox="1"/>
          <p:nvPr/>
        </p:nvSpPr>
        <p:spPr>
          <a:xfrm>
            <a:off x="844550" y="5514743"/>
            <a:ext cx="7169427" cy="369332"/>
          </a:xfrm>
          <a:prstGeom prst="rect">
            <a:avLst/>
          </a:prstGeom>
          <a:noFill/>
        </p:spPr>
        <p:txBody>
          <a:bodyPr wrap="square">
            <a:spAutoFit/>
          </a:bodyPr>
          <a:lstStyle/>
          <a:p>
            <a:r>
              <a:rPr lang="en-US" b="1">
                <a:solidFill>
                  <a:schemeClr val="tx2"/>
                </a:solidFill>
              </a:rPr>
              <a:t>Presented By Michelle Fitch, Business Operations Specialist</a:t>
            </a:r>
          </a:p>
        </p:txBody>
      </p:sp>
    </p:spTree>
    <p:extLst>
      <p:ext uri="{BB962C8B-B14F-4D97-AF65-F5344CB8AC3E}">
        <p14:creationId xmlns:p14="http://schemas.microsoft.com/office/powerpoint/2010/main" val="23148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028E6D-3C6E-105E-D601-367E92103DFA}"/>
              </a:ext>
            </a:extLst>
          </p:cNvPr>
          <p:cNvSpPr/>
          <p:nvPr/>
        </p:nvSpPr>
        <p:spPr>
          <a:xfrm>
            <a:off x="932688" y="3767570"/>
            <a:ext cx="1069848" cy="71298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A6F9249-F45B-DA89-1842-708AA11995D5}"/>
              </a:ext>
            </a:extLst>
          </p:cNvPr>
          <p:cNvSpPr/>
          <p:nvPr/>
        </p:nvSpPr>
        <p:spPr>
          <a:xfrm>
            <a:off x="932688" y="3767570"/>
            <a:ext cx="1069848" cy="71298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DDBEE68-D553-D539-2421-41B03EFAF2ED}"/>
              </a:ext>
            </a:extLst>
          </p:cNvPr>
          <p:cNvSpPr txBox="1"/>
          <p:nvPr/>
        </p:nvSpPr>
        <p:spPr>
          <a:xfrm>
            <a:off x="839788" y="457200"/>
            <a:ext cx="6825036" cy="753035"/>
          </a:xfrm>
          <a:prstGeom prst="rect">
            <a:avLst/>
          </a:prstGeom>
        </p:spPr>
        <p:txBody>
          <a:bodyPr vert="horz" lIns="91440" tIns="45720" rIns="91440" bIns="45720" rtlCol="0" anchor="b">
            <a:normAutofit/>
          </a:bodyPr>
          <a:lstStyle/>
          <a:p>
            <a:pPr marL="0" marR="0">
              <a:lnSpc>
                <a:spcPct val="107000"/>
              </a:lnSpc>
              <a:spcBef>
                <a:spcPts val="0"/>
              </a:spcBef>
              <a:spcAft>
                <a:spcPts val="800"/>
              </a:spcAft>
            </a:pPr>
            <a:r>
              <a:rPr lang="en-US" sz="3200"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My ASU TRIP</a:t>
            </a:r>
            <a:r>
              <a:rPr lang="en-US" sz="3200"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7" name="Picture 6">
            <a:extLst>
              <a:ext uri="{FF2B5EF4-FFF2-40B4-BE49-F238E27FC236}">
                <a16:creationId xmlns:a16="http://schemas.microsoft.com/office/drawing/2014/main" id="{292701C5-2961-F5D6-002F-1EBF3857FD32}"/>
              </a:ext>
            </a:extLst>
          </p:cNvPr>
          <p:cNvPicPr>
            <a:picLocks noChangeAspect="1"/>
          </p:cNvPicPr>
          <p:nvPr/>
        </p:nvPicPr>
        <p:blipFill>
          <a:blip r:embed="rId3"/>
          <a:stretch>
            <a:fillRect/>
          </a:stretch>
        </p:blipFill>
        <p:spPr>
          <a:xfrm>
            <a:off x="839788" y="1242774"/>
            <a:ext cx="9205165" cy="4372452"/>
          </a:xfrm>
          <a:prstGeom prst="rect">
            <a:avLst/>
          </a:prstGeom>
          <a:noFill/>
        </p:spPr>
      </p:pic>
      <p:sp>
        <p:nvSpPr>
          <p:cNvPr id="5" name="TextBox 4">
            <a:extLst>
              <a:ext uri="{FF2B5EF4-FFF2-40B4-BE49-F238E27FC236}">
                <a16:creationId xmlns:a16="http://schemas.microsoft.com/office/drawing/2014/main" id="{F92CFD33-2377-A82F-0A08-4C4E77D6AC06}"/>
              </a:ext>
            </a:extLst>
          </p:cNvPr>
          <p:cNvSpPr txBox="1"/>
          <p:nvPr/>
        </p:nvSpPr>
        <p:spPr>
          <a:xfrm>
            <a:off x="839788" y="2057400"/>
            <a:ext cx="3932237" cy="3811588"/>
          </a:xfrm>
          <a:prstGeom prst="rect">
            <a:avLst/>
          </a:prstGeom>
        </p:spPr>
        <p:txBody>
          <a:bodyPr vert="horz" lIns="91440" tIns="45720" rIns="91440" bIns="45720" rtlCol="0">
            <a:normAutofit/>
          </a:bodyPr>
          <a:lstStyle/>
          <a:p>
            <a:pPr>
              <a:lnSpc>
                <a:spcPct val="90000"/>
              </a:lnSpc>
              <a:spcBef>
                <a:spcPts val="1000"/>
              </a:spcBef>
            </a:pPr>
            <a:endParaRPr lang="en-US" sz="1600" kern="1200">
              <a:latin typeface="+mn-lt"/>
              <a:ea typeface="+mn-ea"/>
              <a:cs typeface="+mn-cs"/>
            </a:endParaRPr>
          </a:p>
        </p:txBody>
      </p:sp>
      <p:sp>
        <p:nvSpPr>
          <p:cNvPr id="8" name="Arrow: Right 7">
            <a:extLst>
              <a:ext uri="{FF2B5EF4-FFF2-40B4-BE49-F238E27FC236}">
                <a16:creationId xmlns:a16="http://schemas.microsoft.com/office/drawing/2014/main" id="{F72CE44F-8B8A-213B-979F-EED9DE4B643E}"/>
              </a:ext>
            </a:extLst>
          </p:cNvPr>
          <p:cNvSpPr/>
          <p:nvPr/>
        </p:nvSpPr>
        <p:spPr>
          <a:xfrm>
            <a:off x="6868886" y="2460811"/>
            <a:ext cx="936172" cy="391246"/>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E54DE2F5-27BC-403C-6DC9-D55800006AB2}"/>
              </a:ext>
            </a:extLst>
          </p:cNvPr>
          <p:cNvSpPr/>
          <p:nvPr/>
        </p:nvSpPr>
        <p:spPr>
          <a:xfrm>
            <a:off x="6868886" y="3571948"/>
            <a:ext cx="936172" cy="391246"/>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85AE0FC9-93DF-72A3-BEF1-A63B4C98FD59}"/>
              </a:ext>
            </a:extLst>
          </p:cNvPr>
          <p:cNvSpPr/>
          <p:nvPr/>
        </p:nvSpPr>
        <p:spPr>
          <a:xfrm rot="10800000">
            <a:off x="2057558" y="3895902"/>
            <a:ext cx="936172" cy="391246"/>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CAAB599-7CA5-19E0-E217-692D6C5D7BDF}"/>
              </a:ext>
            </a:extLst>
          </p:cNvPr>
          <p:cNvSpPr/>
          <p:nvPr/>
        </p:nvSpPr>
        <p:spPr>
          <a:xfrm rot="10800000">
            <a:off x="2654396" y="4938690"/>
            <a:ext cx="936172" cy="391246"/>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323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85657C-A77C-AABF-F544-E34E2F3D6A29}"/>
              </a:ext>
            </a:extLst>
          </p:cNvPr>
          <p:cNvSpPr txBox="1"/>
          <p:nvPr/>
        </p:nvSpPr>
        <p:spPr>
          <a:xfrm>
            <a:off x="261258" y="1103369"/>
            <a:ext cx="5715000" cy="2462213"/>
          </a:xfrm>
          <a:prstGeom prst="rect">
            <a:avLst/>
          </a:prstGeom>
          <a:noFill/>
        </p:spPr>
        <p:txBody>
          <a:bodyPr wrap="square">
            <a:spAutoFit/>
          </a:bodyPr>
          <a:lstStyle/>
          <a:p>
            <a:r>
              <a:rPr lang="en-US" sz="1400" b="1">
                <a:solidFill>
                  <a:schemeClr val="tx2"/>
                </a:solidFill>
              </a:rPr>
              <a:t>If driving for personal reasons, pull a RT flight comparison</a:t>
            </a:r>
          </a:p>
          <a:p>
            <a:pPr marL="742950" lvl="1" indent="-285750">
              <a:buFont typeface="Wingdings" panose="05000000000000000000" pitchFamily="2" charset="2"/>
              <a:buChar char="Ø"/>
            </a:pPr>
            <a:r>
              <a:rPr lang="en-US" sz="1400" b="1">
                <a:solidFill>
                  <a:schemeClr val="tx2"/>
                </a:solidFill>
              </a:rPr>
              <a:t>You can claim mileage up to the cost of the cost of the flight.</a:t>
            </a:r>
          </a:p>
          <a:p>
            <a:pPr marL="742950" lvl="1" indent="-285750">
              <a:buFont typeface="Wingdings" panose="05000000000000000000" pitchFamily="2" charset="2"/>
              <a:buChar char="Ø"/>
            </a:pPr>
            <a:r>
              <a:rPr lang="en-US" sz="1400" b="1">
                <a:solidFill>
                  <a:schemeClr val="tx2"/>
                </a:solidFill>
              </a:rPr>
              <a:t>Can only claim the mileage, fuel is not reimbursable. Minimal amount is allowed to be claimed for parking.</a:t>
            </a:r>
          </a:p>
          <a:p>
            <a:pPr marL="742950" lvl="1" indent="-285750">
              <a:buFont typeface="Wingdings" panose="05000000000000000000" pitchFamily="2" charset="2"/>
              <a:buChar char="Ø"/>
            </a:pPr>
            <a:endParaRPr lang="en-US" sz="1400" b="1">
              <a:solidFill>
                <a:schemeClr val="tx2"/>
              </a:solidFill>
            </a:endParaRPr>
          </a:p>
          <a:p>
            <a:pPr marL="285750" indent="-285750">
              <a:buFont typeface="Wingdings" panose="05000000000000000000" pitchFamily="2" charset="2"/>
              <a:buChar char="Ø"/>
            </a:pPr>
            <a:endParaRPr lang="en-US" sz="1400" b="1">
              <a:solidFill>
                <a:schemeClr val="tx2"/>
              </a:solidFill>
            </a:endParaRPr>
          </a:p>
          <a:p>
            <a:pPr marL="285750" indent="-285750">
              <a:buFont typeface="Wingdings" panose="05000000000000000000" pitchFamily="2" charset="2"/>
              <a:buChar char="Ø"/>
            </a:pPr>
            <a:r>
              <a:rPr lang="en-US" sz="1400" b="1">
                <a:solidFill>
                  <a:schemeClr val="tx2"/>
                </a:solidFill>
              </a:rPr>
              <a:t>If driving for business purposes, add a business justification</a:t>
            </a:r>
          </a:p>
          <a:p>
            <a:pPr marL="742950" lvl="1" indent="-285750">
              <a:buFont typeface="Wingdings" panose="05000000000000000000" pitchFamily="2" charset="2"/>
              <a:buChar char="Ø"/>
            </a:pPr>
            <a:r>
              <a:rPr lang="en-US" sz="1400" b="1">
                <a:solidFill>
                  <a:schemeClr val="tx2"/>
                </a:solidFill>
              </a:rPr>
              <a:t>Rental car is allowed if the business purpose cannot be accomplished with a personal vehicle.</a:t>
            </a:r>
          </a:p>
          <a:p>
            <a:pPr marL="742950" lvl="1" indent="-285750">
              <a:buFont typeface="Wingdings" panose="05000000000000000000" pitchFamily="2" charset="2"/>
              <a:buChar char="Ø"/>
            </a:pPr>
            <a:r>
              <a:rPr lang="en-US" sz="1400" b="1">
                <a:solidFill>
                  <a:schemeClr val="tx2"/>
                </a:solidFill>
              </a:rPr>
              <a:t>Must be an ASU Authorized Driver.</a:t>
            </a:r>
          </a:p>
        </p:txBody>
      </p:sp>
      <p:sp>
        <p:nvSpPr>
          <p:cNvPr id="5" name="TextBox 4">
            <a:extLst>
              <a:ext uri="{FF2B5EF4-FFF2-40B4-BE49-F238E27FC236}">
                <a16:creationId xmlns:a16="http://schemas.microsoft.com/office/drawing/2014/main" id="{83475FC4-C108-0A44-6532-6D24C5712BAC}"/>
              </a:ext>
            </a:extLst>
          </p:cNvPr>
          <p:cNvSpPr txBox="1"/>
          <p:nvPr/>
        </p:nvSpPr>
        <p:spPr>
          <a:xfrm>
            <a:off x="6215743" y="1103369"/>
            <a:ext cx="5856516" cy="3785652"/>
          </a:xfrm>
          <a:prstGeom prst="rect">
            <a:avLst/>
          </a:prstGeom>
          <a:noFill/>
        </p:spPr>
        <p:txBody>
          <a:bodyPr wrap="square">
            <a:spAutoFit/>
          </a:bodyPr>
          <a:lstStyle/>
          <a:p>
            <a:pPr marL="285750" indent="-285750">
              <a:buFont typeface="Wingdings" panose="05000000000000000000" pitchFamily="2" charset="2"/>
              <a:buChar char="Ø"/>
            </a:pPr>
            <a:r>
              <a:rPr lang="en-US" sz="1400" b="1">
                <a:solidFill>
                  <a:schemeClr val="tx2"/>
                </a:solidFill>
              </a:rPr>
              <a:t>Any students or faculty traveling with students (group travel) must register travel with the </a:t>
            </a:r>
            <a:r>
              <a:rPr lang="en-US" sz="1400" b="1" i="1">
                <a:solidFill>
                  <a:schemeClr val="tx2"/>
                </a:solidFill>
              </a:rPr>
              <a:t>Student International Travel Registry.</a:t>
            </a:r>
          </a:p>
          <a:p>
            <a:pPr marL="285750" indent="-285750">
              <a:buFont typeface="Wingdings" panose="05000000000000000000" pitchFamily="2" charset="2"/>
              <a:buChar char="Ø"/>
            </a:pPr>
            <a:endParaRPr lang="en-US" sz="1400" b="1" i="1">
              <a:solidFill>
                <a:schemeClr val="tx2"/>
              </a:solidFill>
            </a:endParaRPr>
          </a:p>
          <a:p>
            <a:pPr marL="285750" indent="-285750">
              <a:buFont typeface="Wingdings" panose="05000000000000000000" pitchFamily="2" charset="2"/>
              <a:buChar char="Ø"/>
            </a:pPr>
            <a:r>
              <a:rPr lang="en-US" sz="1600" b="1"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Student Internation Travel Registration System</a:t>
            </a:r>
            <a:r>
              <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endParaRPr lang="en-US" sz="1600" b="1" i="1">
              <a:solidFill>
                <a:schemeClr val="tx2"/>
              </a:solidFill>
              <a:latin typeface="Aptos" panose="020B0004020202020204" pitchFamily="34" charset="0"/>
            </a:endParaRPr>
          </a:p>
          <a:p>
            <a:pPr marL="285750" indent="-285750">
              <a:buFont typeface="Wingdings" panose="05000000000000000000" pitchFamily="2" charset="2"/>
              <a:buChar char="Ø"/>
            </a:pPr>
            <a:endParaRPr lang="en-US" sz="1400" b="1">
              <a:solidFill>
                <a:schemeClr val="tx2"/>
              </a:solidFill>
            </a:endParaRPr>
          </a:p>
          <a:p>
            <a:pPr marL="285750" indent="-285750">
              <a:buFont typeface="Wingdings" panose="05000000000000000000" pitchFamily="2" charset="2"/>
              <a:buChar char="Ø"/>
            </a:pPr>
            <a:r>
              <a:rPr lang="en-US" sz="1400" b="1">
                <a:solidFill>
                  <a:schemeClr val="tx2"/>
                </a:solidFill>
              </a:rPr>
              <a:t>Submit travel at least 2 weeks prior to travel.</a:t>
            </a:r>
          </a:p>
          <a:p>
            <a:endParaRPr lang="en-US" sz="1400" b="1">
              <a:solidFill>
                <a:schemeClr val="tx2"/>
              </a:solidFill>
            </a:endParaRPr>
          </a:p>
          <a:p>
            <a:pPr marL="285750" indent="-285750">
              <a:buFont typeface="Wingdings" panose="05000000000000000000" pitchFamily="2" charset="2"/>
              <a:buChar char="Ø"/>
            </a:pPr>
            <a:r>
              <a:rPr lang="en-US" sz="1400" b="1">
                <a:solidFill>
                  <a:schemeClr val="tx2"/>
                </a:solidFill>
              </a:rPr>
              <a:t>Any travel approved 60+ days prior to travel date, ITAC will review 30 days prior to travel.</a:t>
            </a:r>
          </a:p>
          <a:p>
            <a:pPr marL="285750" indent="-285750">
              <a:buFont typeface="Wingdings" panose="05000000000000000000" pitchFamily="2" charset="2"/>
              <a:buChar char="Ø"/>
            </a:pPr>
            <a:endParaRPr lang="en-US" sz="1400" b="1">
              <a:solidFill>
                <a:schemeClr val="tx2"/>
              </a:solidFill>
            </a:endParaRPr>
          </a:p>
          <a:p>
            <a:pPr marL="285750" indent="-285750">
              <a:buFont typeface="Wingdings" panose="05000000000000000000" pitchFamily="2" charset="2"/>
              <a:buChar char="Ø"/>
            </a:pPr>
            <a:r>
              <a:rPr lang="en-US" sz="1400" b="1">
                <a:solidFill>
                  <a:schemeClr val="tx2"/>
                </a:solidFill>
              </a:rPr>
              <a:t>GEO will not approve Concur request if international  travel is not approved by ITAC.</a:t>
            </a:r>
          </a:p>
          <a:p>
            <a:endParaRPr lang="en-US" sz="1400" b="1">
              <a:solidFill>
                <a:schemeClr val="tx2"/>
              </a:solidFill>
            </a:endParaRPr>
          </a:p>
          <a:p>
            <a:r>
              <a:rPr lang="en-US" sz="1400" b="1">
                <a:solidFill>
                  <a:schemeClr val="tx2"/>
                </a:solidFill>
              </a:rPr>
              <a:t>GEO- Global Education Office</a:t>
            </a:r>
          </a:p>
          <a:p>
            <a:endParaRPr lang="en-US" sz="1400" b="1">
              <a:solidFill>
                <a:schemeClr val="tx2"/>
              </a:solidFill>
            </a:endParaRPr>
          </a:p>
          <a:p>
            <a:r>
              <a:rPr lang="en-US" sz="1400" b="1">
                <a:solidFill>
                  <a:schemeClr val="tx2"/>
                </a:solidFill>
              </a:rPr>
              <a:t>ITAC- International Travel Advisory Committee </a:t>
            </a:r>
          </a:p>
        </p:txBody>
      </p:sp>
      <p:sp>
        <p:nvSpPr>
          <p:cNvPr id="7" name="Rectangle: Rounded Corners 6">
            <a:extLst>
              <a:ext uri="{FF2B5EF4-FFF2-40B4-BE49-F238E27FC236}">
                <a16:creationId xmlns:a16="http://schemas.microsoft.com/office/drawing/2014/main" id="{1ED60812-9D35-6342-31A9-EE550552DA63}"/>
              </a:ext>
            </a:extLst>
          </p:cNvPr>
          <p:cNvSpPr/>
          <p:nvPr/>
        </p:nvSpPr>
        <p:spPr>
          <a:xfrm>
            <a:off x="1698170" y="415868"/>
            <a:ext cx="2416629" cy="46166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2AA5FD3-8407-E1B0-FB56-D2DAB0412688}"/>
              </a:ext>
            </a:extLst>
          </p:cNvPr>
          <p:cNvSpPr txBox="1"/>
          <p:nvPr/>
        </p:nvSpPr>
        <p:spPr>
          <a:xfrm>
            <a:off x="1698170" y="415869"/>
            <a:ext cx="2547257" cy="461665"/>
          </a:xfrm>
          <a:prstGeom prst="rect">
            <a:avLst/>
          </a:prstGeom>
          <a:solidFill>
            <a:srgbClr val="FFC000"/>
          </a:solidFill>
          <a:ln>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tx2"/>
                </a:solidFill>
              </a:rPr>
              <a:t>Driving vs Flying</a:t>
            </a:r>
          </a:p>
        </p:txBody>
      </p:sp>
      <p:sp>
        <p:nvSpPr>
          <p:cNvPr id="9" name="Rectangle: Rounded Corners 8">
            <a:extLst>
              <a:ext uri="{FF2B5EF4-FFF2-40B4-BE49-F238E27FC236}">
                <a16:creationId xmlns:a16="http://schemas.microsoft.com/office/drawing/2014/main" id="{AC7202D9-CFA4-4C50-6753-DF9F1C0C0A3F}"/>
              </a:ext>
            </a:extLst>
          </p:cNvPr>
          <p:cNvSpPr/>
          <p:nvPr/>
        </p:nvSpPr>
        <p:spPr>
          <a:xfrm>
            <a:off x="7652659" y="415867"/>
            <a:ext cx="2841171" cy="461665"/>
          </a:xfrm>
          <a:prstGeom prst="round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B7BEBC0E-12CF-230E-AA8F-BF2621E5A6E3}"/>
              </a:ext>
            </a:extLst>
          </p:cNvPr>
          <p:cNvSpPr txBox="1"/>
          <p:nvPr/>
        </p:nvSpPr>
        <p:spPr>
          <a:xfrm>
            <a:off x="7641773" y="415867"/>
            <a:ext cx="2852057" cy="461665"/>
          </a:xfrm>
          <a:prstGeom prst="rect">
            <a:avLst/>
          </a:prstGeom>
          <a:solidFill>
            <a:schemeClr val="bg2"/>
          </a:solidFill>
          <a:ln>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a:solidFill>
                  <a:schemeClr val="tx2"/>
                </a:solidFill>
              </a:rPr>
              <a:t>International Travel</a:t>
            </a:r>
          </a:p>
        </p:txBody>
      </p:sp>
      <p:sp>
        <p:nvSpPr>
          <p:cNvPr id="11" name="Rectangle 10">
            <a:extLst>
              <a:ext uri="{FF2B5EF4-FFF2-40B4-BE49-F238E27FC236}">
                <a16:creationId xmlns:a16="http://schemas.microsoft.com/office/drawing/2014/main" id="{C6DF3A0B-19DE-E0DB-8044-7ADBEF269B08}"/>
              </a:ext>
            </a:extLst>
          </p:cNvPr>
          <p:cNvSpPr/>
          <p:nvPr/>
        </p:nvSpPr>
        <p:spPr>
          <a:xfrm>
            <a:off x="694944" y="3690257"/>
            <a:ext cx="3950208" cy="697468"/>
          </a:xfrm>
          <a:prstGeom prst="rect">
            <a:avLst/>
          </a:prstGeom>
          <a:solidFill>
            <a:schemeClr val="bg2"/>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2"/>
                </a:solidFill>
              </a:rPr>
              <a:t>What is Concur Travel</a:t>
            </a:r>
          </a:p>
          <a:p>
            <a:pPr algn="ctr"/>
            <a:r>
              <a:rPr lang="en-US" sz="2400">
                <a:solidFill>
                  <a:schemeClr val="tx2"/>
                </a:solidFill>
              </a:rPr>
              <a:t> and What is In-State Travel</a:t>
            </a:r>
          </a:p>
        </p:txBody>
      </p:sp>
      <p:sp>
        <p:nvSpPr>
          <p:cNvPr id="13" name="TextBox 12">
            <a:extLst>
              <a:ext uri="{FF2B5EF4-FFF2-40B4-BE49-F238E27FC236}">
                <a16:creationId xmlns:a16="http://schemas.microsoft.com/office/drawing/2014/main" id="{EA99B307-4971-DEE2-5D5B-C61B51F26B73}"/>
              </a:ext>
            </a:extLst>
          </p:cNvPr>
          <p:cNvSpPr txBox="1"/>
          <p:nvPr/>
        </p:nvSpPr>
        <p:spPr>
          <a:xfrm>
            <a:off x="261258" y="4387725"/>
            <a:ext cx="5442856" cy="1384995"/>
          </a:xfrm>
          <a:prstGeom prst="rect">
            <a:avLst/>
          </a:prstGeom>
          <a:noFill/>
        </p:spPr>
        <p:txBody>
          <a:bodyPr wrap="square" rtlCol="0">
            <a:spAutoFit/>
          </a:bodyPr>
          <a:lstStyle/>
          <a:p>
            <a:endParaRPr lang="en-US" sz="1400" b="1">
              <a:solidFill>
                <a:schemeClr val="tx2"/>
              </a:solidFill>
            </a:endParaRPr>
          </a:p>
          <a:p>
            <a:r>
              <a:rPr lang="en-US" sz="1400" b="1">
                <a:solidFill>
                  <a:schemeClr val="tx2"/>
                </a:solidFill>
              </a:rPr>
              <a:t>Concur Travel is</a:t>
            </a:r>
          </a:p>
          <a:p>
            <a:pPr marL="742950" lvl="1" indent="-285750">
              <a:buFont typeface="Wingdings" panose="05000000000000000000" pitchFamily="2" charset="2"/>
              <a:buChar char="Ø"/>
            </a:pPr>
            <a:r>
              <a:rPr lang="en-US" sz="1400" b="1">
                <a:solidFill>
                  <a:schemeClr val="tx2"/>
                </a:solidFill>
              </a:rPr>
              <a:t>Any travel with Airfare or an overnight stay</a:t>
            </a:r>
          </a:p>
          <a:p>
            <a:r>
              <a:rPr lang="en-US" sz="1400" b="1">
                <a:solidFill>
                  <a:schemeClr val="tx2"/>
                </a:solidFill>
              </a:rPr>
              <a:t>In-state travel is considered</a:t>
            </a:r>
          </a:p>
          <a:p>
            <a:pPr marL="742950" lvl="1" indent="-285750">
              <a:buFont typeface="Wingdings" panose="05000000000000000000" pitchFamily="2" charset="2"/>
              <a:buChar char="Ø"/>
            </a:pPr>
            <a:r>
              <a:rPr lang="en-US" sz="1400" b="1">
                <a:solidFill>
                  <a:schemeClr val="tx2"/>
                </a:solidFill>
              </a:rPr>
              <a:t>More than 50 mile from ASU duty post.</a:t>
            </a:r>
          </a:p>
          <a:p>
            <a:pPr marL="742950" lvl="1" indent="-285750">
              <a:buFont typeface="Wingdings" panose="05000000000000000000" pitchFamily="2" charset="2"/>
              <a:buChar char="Ø"/>
            </a:pPr>
            <a:r>
              <a:rPr lang="en-US" sz="1400" b="1">
                <a:solidFill>
                  <a:schemeClr val="tx2"/>
                </a:solidFill>
              </a:rPr>
              <a:t>Includes an overnight stay.</a:t>
            </a:r>
          </a:p>
        </p:txBody>
      </p:sp>
    </p:spTree>
    <p:extLst>
      <p:ext uri="{BB962C8B-B14F-4D97-AF65-F5344CB8AC3E}">
        <p14:creationId xmlns:p14="http://schemas.microsoft.com/office/powerpoint/2010/main" val="3142725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851B3-EA69-7807-AD2A-56E6A4EFC036}"/>
              </a:ext>
            </a:extLst>
          </p:cNvPr>
          <p:cNvSpPr txBox="1"/>
          <p:nvPr/>
        </p:nvSpPr>
        <p:spPr>
          <a:xfrm>
            <a:off x="2800239" y="506194"/>
            <a:ext cx="7086602" cy="955133"/>
          </a:xfrm>
          <a:prstGeom prst="rect">
            <a:avLst/>
          </a:prstGeom>
          <a:noFill/>
        </p:spPr>
        <p:txBody>
          <a:bodyPr wrap="square">
            <a:spAutoFit/>
          </a:bodyPr>
          <a:lstStyle/>
          <a:p>
            <a:pPr marL="0" marR="0">
              <a:lnSpc>
                <a:spcPct val="107000"/>
              </a:lnSpc>
              <a:spcBef>
                <a:spcPts val="0"/>
              </a:spcBef>
              <a:spcAft>
                <a:spcPts val="800"/>
              </a:spcAft>
            </a:pPr>
            <a:r>
              <a:rPr lang="en-US" sz="2000"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ECEE Business Office Purchasing, Travel and Reimbursements</a:t>
            </a:r>
            <a:r>
              <a:rPr lang="en-US" sz="2000"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p>
          <a:p>
            <a:endParaRPr lang="en-US" sz="2800">
              <a:solidFill>
                <a:schemeClr val="tx2">
                  <a:lumMod val="75000"/>
                </a:schemeClr>
              </a:solidFill>
            </a:endParaRPr>
          </a:p>
        </p:txBody>
      </p:sp>
      <p:pic>
        <p:nvPicPr>
          <p:cNvPr id="5" name="Picture 4">
            <a:extLst>
              <a:ext uri="{FF2B5EF4-FFF2-40B4-BE49-F238E27FC236}">
                <a16:creationId xmlns:a16="http://schemas.microsoft.com/office/drawing/2014/main" id="{5CB3C838-789C-794C-8BDF-5BBD0CD302AE}"/>
              </a:ext>
            </a:extLst>
          </p:cNvPr>
          <p:cNvPicPr>
            <a:picLocks noChangeAspect="1"/>
          </p:cNvPicPr>
          <p:nvPr/>
        </p:nvPicPr>
        <p:blipFill>
          <a:blip r:embed="rId3"/>
          <a:stretch>
            <a:fillRect/>
          </a:stretch>
        </p:blipFill>
        <p:spPr>
          <a:xfrm>
            <a:off x="285639" y="1232150"/>
            <a:ext cx="7594990" cy="4642089"/>
          </a:xfrm>
          <a:prstGeom prst="rect">
            <a:avLst/>
          </a:prstGeom>
          <a:solidFill>
            <a:schemeClr val="tx2"/>
          </a:solidFill>
        </p:spPr>
      </p:pic>
      <p:sp>
        <p:nvSpPr>
          <p:cNvPr id="6" name="Arrow: Left 5">
            <a:extLst>
              <a:ext uri="{FF2B5EF4-FFF2-40B4-BE49-F238E27FC236}">
                <a16:creationId xmlns:a16="http://schemas.microsoft.com/office/drawing/2014/main" id="{9277EE04-F0A1-5E7F-52BB-BEE200282730}"/>
              </a:ext>
            </a:extLst>
          </p:cNvPr>
          <p:cNvSpPr/>
          <p:nvPr/>
        </p:nvSpPr>
        <p:spPr>
          <a:xfrm>
            <a:off x="7730879" y="4302790"/>
            <a:ext cx="978408" cy="484632"/>
          </a:xfrm>
          <a:prstGeom prst="lef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BC2DF6B-38FB-EB63-AF8B-A398448722D6}"/>
              </a:ext>
            </a:extLst>
          </p:cNvPr>
          <p:cNvSpPr/>
          <p:nvPr/>
        </p:nvSpPr>
        <p:spPr>
          <a:xfrm>
            <a:off x="413655" y="228600"/>
            <a:ext cx="1665514" cy="879355"/>
          </a:xfrm>
          <a:prstGeom prst="roundRect">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2144D9-D9D4-4725-50AA-55A0733A1557}"/>
              </a:ext>
            </a:extLst>
          </p:cNvPr>
          <p:cNvSpPr txBox="1"/>
          <p:nvPr/>
        </p:nvSpPr>
        <p:spPr>
          <a:xfrm>
            <a:off x="617242" y="491735"/>
            <a:ext cx="1338943" cy="369332"/>
          </a:xfrm>
          <a:prstGeom prst="rect">
            <a:avLst/>
          </a:prstGeom>
          <a:noFill/>
        </p:spPr>
        <p:txBody>
          <a:bodyPr wrap="square" rtlCol="0">
            <a:spAutoFit/>
          </a:bodyPr>
          <a:lstStyle/>
          <a:p>
            <a:r>
              <a:rPr lang="en-US">
                <a:solidFill>
                  <a:schemeClr val="tx2">
                    <a:lumMod val="75000"/>
                  </a:schemeClr>
                </a:solidFill>
              </a:rPr>
              <a:t>Start here!</a:t>
            </a:r>
          </a:p>
        </p:txBody>
      </p:sp>
      <p:sp>
        <p:nvSpPr>
          <p:cNvPr id="8" name="Rectangle: Rounded Corners 7">
            <a:extLst>
              <a:ext uri="{FF2B5EF4-FFF2-40B4-BE49-F238E27FC236}">
                <a16:creationId xmlns:a16="http://schemas.microsoft.com/office/drawing/2014/main" id="{A76B9F1F-0537-5FD6-07C4-EEC79DF83877}"/>
              </a:ext>
            </a:extLst>
          </p:cNvPr>
          <p:cNvSpPr/>
          <p:nvPr/>
        </p:nvSpPr>
        <p:spPr>
          <a:xfrm>
            <a:off x="533397" y="414791"/>
            <a:ext cx="1422788" cy="52322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119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95F3A-192F-B87F-970B-EA23C803BEA1}"/>
              </a:ext>
            </a:extLst>
          </p:cNvPr>
          <p:cNvPicPr>
            <a:picLocks noChangeAspect="1"/>
          </p:cNvPicPr>
          <p:nvPr/>
        </p:nvPicPr>
        <p:blipFill>
          <a:blip r:embed="rId3"/>
          <a:stretch>
            <a:fillRect/>
          </a:stretch>
        </p:blipFill>
        <p:spPr>
          <a:xfrm>
            <a:off x="3470623" y="0"/>
            <a:ext cx="8511988" cy="6044195"/>
          </a:xfrm>
          <a:prstGeom prst="rect">
            <a:avLst/>
          </a:prstGeom>
        </p:spPr>
      </p:pic>
      <p:sp>
        <p:nvSpPr>
          <p:cNvPr id="6" name="Arrow: Right 5">
            <a:extLst>
              <a:ext uri="{FF2B5EF4-FFF2-40B4-BE49-F238E27FC236}">
                <a16:creationId xmlns:a16="http://schemas.microsoft.com/office/drawing/2014/main" id="{897DBE52-5B08-CFBA-1CD6-C120EE0EB918}"/>
              </a:ext>
            </a:extLst>
          </p:cNvPr>
          <p:cNvSpPr/>
          <p:nvPr/>
        </p:nvSpPr>
        <p:spPr>
          <a:xfrm>
            <a:off x="2738717" y="813805"/>
            <a:ext cx="770965" cy="247810"/>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Arrow: Right 6">
            <a:extLst>
              <a:ext uri="{FF2B5EF4-FFF2-40B4-BE49-F238E27FC236}">
                <a16:creationId xmlns:a16="http://schemas.microsoft.com/office/drawing/2014/main" id="{7ACEEAE5-FCE3-8C5B-ABA5-F787F9C7BE45}"/>
              </a:ext>
            </a:extLst>
          </p:cNvPr>
          <p:cNvSpPr/>
          <p:nvPr/>
        </p:nvSpPr>
        <p:spPr>
          <a:xfrm>
            <a:off x="2738716" y="1336320"/>
            <a:ext cx="770965" cy="247810"/>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Arrow: Right 7">
            <a:extLst>
              <a:ext uri="{FF2B5EF4-FFF2-40B4-BE49-F238E27FC236}">
                <a16:creationId xmlns:a16="http://schemas.microsoft.com/office/drawing/2014/main" id="{88CDF04B-5B24-95A1-1094-187F0A1BB42D}"/>
              </a:ext>
            </a:extLst>
          </p:cNvPr>
          <p:cNvSpPr/>
          <p:nvPr/>
        </p:nvSpPr>
        <p:spPr>
          <a:xfrm>
            <a:off x="2738716" y="2152748"/>
            <a:ext cx="770965" cy="247810"/>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9" name="Arrow: Right 8">
            <a:extLst>
              <a:ext uri="{FF2B5EF4-FFF2-40B4-BE49-F238E27FC236}">
                <a16:creationId xmlns:a16="http://schemas.microsoft.com/office/drawing/2014/main" id="{313565BF-FF44-288E-357E-DE75FB6247BE}"/>
              </a:ext>
            </a:extLst>
          </p:cNvPr>
          <p:cNvSpPr/>
          <p:nvPr/>
        </p:nvSpPr>
        <p:spPr>
          <a:xfrm>
            <a:off x="2738715" y="2675199"/>
            <a:ext cx="770965" cy="247810"/>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 name="Arrow: Right 9">
            <a:extLst>
              <a:ext uri="{FF2B5EF4-FFF2-40B4-BE49-F238E27FC236}">
                <a16:creationId xmlns:a16="http://schemas.microsoft.com/office/drawing/2014/main" id="{DC717325-2809-3AEF-52DC-F9D5FC92150D}"/>
              </a:ext>
            </a:extLst>
          </p:cNvPr>
          <p:cNvSpPr/>
          <p:nvPr/>
        </p:nvSpPr>
        <p:spPr>
          <a:xfrm>
            <a:off x="2738715" y="3595137"/>
            <a:ext cx="770965" cy="247810"/>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Arrow: Right 10">
            <a:extLst>
              <a:ext uri="{FF2B5EF4-FFF2-40B4-BE49-F238E27FC236}">
                <a16:creationId xmlns:a16="http://schemas.microsoft.com/office/drawing/2014/main" id="{6027AFC7-511E-E997-CF9B-D08777061E5D}"/>
              </a:ext>
            </a:extLst>
          </p:cNvPr>
          <p:cNvSpPr/>
          <p:nvPr/>
        </p:nvSpPr>
        <p:spPr>
          <a:xfrm>
            <a:off x="2738715" y="4098471"/>
            <a:ext cx="770965" cy="247810"/>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 name="Arrow: Right 11">
            <a:extLst>
              <a:ext uri="{FF2B5EF4-FFF2-40B4-BE49-F238E27FC236}">
                <a16:creationId xmlns:a16="http://schemas.microsoft.com/office/drawing/2014/main" id="{2D292D16-8704-BCF6-6352-1D2B1B274CFC}"/>
              </a:ext>
            </a:extLst>
          </p:cNvPr>
          <p:cNvSpPr/>
          <p:nvPr/>
        </p:nvSpPr>
        <p:spPr>
          <a:xfrm>
            <a:off x="2738715" y="4444094"/>
            <a:ext cx="770965" cy="247810"/>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TextBox 12">
            <a:extLst>
              <a:ext uri="{FF2B5EF4-FFF2-40B4-BE49-F238E27FC236}">
                <a16:creationId xmlns:a16="http://schemas.microsoft.com/office/drawing/2014/main" id="{122CEB6B-181C-8FDB-3C92-865BAF5F5B38}"/>
              </a:ext>
            </a:extLst>
          </p:cNvPr>
          <p:cNvSpPr txBox="1"/>
          <p:nvPr/>
        </p:nvSpPr>
        <p:spPr>
          <a:xfrm>
            <a:off x="170330" y="1260964"/>
            <a:ext cx="2242458" cy="830997"/>
          </a:xfrm>
          <a:prstGeom prst="rect">
            <a:avLst/>
          </a:prstGeom>
          <a:noFill/>
        </p:spPr>
        <p:txBody>
          <a:bodyPr wrap="square" rtlCol="0">
            <a:spAutoFit/>
          </a:bodyPr>
          <a:lstStyle/>
          <a:p>
            <a:r>
              <a:rPr lang="en-US" sz="1200" b="1"/>
              <a:t>Airfare and/or an overnight stay is considered travel and must go through Concur</a:t>
            </a:r>
          </a:p>
        </p:txBody>
      </p:sp>
      <p:sp>
        <p:nvSpPr>
          <p:cNvPr id="15" name="TextBox 14">
            <a:extLst>
              <a:ext uri="{FF2B5EF4-FFF2-40B4-BE49-F238E27FC236}">
                <a16:creationId xmlns:a16="http://schemas.microsoft.com/office/drawing/2014/main" id="{7312A5CB-8621-1017-DA84-BFC30CE375B4}"/>
              </a:ext>
            </a:extLst>
          </p:cNvPr>
          <p:cNvSpPr txBox="1"/>
          <p:nvPr/>
        </p:nvSpPr>
        <p:spPr>
          <a:xfrm>
            <a:off x="226677" y="2590402"/>
            <a:ext cx="2329543" cy="646331"/>
          </a:xfrm>
          <a:prstGeom prst="rect">
            <a:avLst/>
          </a:prstGeom>
          <a:noFill/>
        </p:spPr>
        <p:txBody>
          <a:bodyPr wrap="square" rtlCol="0">
            <a:spAutoFit/>
          </a:bodyPr>
          <a:lstStyle/>
          <a:p>
            <a:r>
              <a:rPr lang="en-US" sz="1200" b="1"/>
              <a:t>TAR form </a:t>
            </a:r>
            <a:r>
              <a:rPr lang="en-US" sz="1200" b="1" i="1"/>
              <a:t>AND</a:t>
            </a:r>
            <a:r>
              <a:rPr lang="en-US" sz="1200" b="1"/>
              <a:t> Concur request must be approved prior to travel</a:t>
            </a:r>
          </a:p>
        </p:txBody>
      </p:sp>
      <p:sp>
        <p:nvSpPr>
          <p:cNvPr id="16" name="Rectangle 15">
            <a:extLst>
              <a:ext uri="{FF2B5EF4-FFF2-40B4-BE49-F238E27FC236}">
                <a16:creationId xmlns:a16="http://schemas.microsoft.com/office/drawing/2014/main" id="{915B1D27-EF66-CC8B-F2D3-DC4CF9ED6431}"/>
              </a:ext>
            </a:extLst>
          </p:cNvPr>
          <p:cNvSpPr/>
          <p:nvPr/>
        </p:nvSpPr>
        <p:spPr>
          <a:xfrm>
            <a:off x="7765676" y="5660571"/>
            <a:ext cx="3228895" cy="304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BD30DDB-A1A0-F5CB-336C-C1DA7F64B34D}"/>
              </a:ext>
            </a:extLst>
          </p:cNvPr>
          <p:cNvSpPr txBox="1"/>
          <p:nvPr/>
        </p:nvSpPr>
        <p:spPr>
          <a:xfrm>
            <a:off x="253893" y="3991543"/>
            <a:ext cx="2075331" cy="646331"/>
          </a:xfrm>
          <a:prstGeom prst="rect">
            <a:avLst/>
          </a:prstGeom>
          <a:noFill/>
        </p:spPr>
        <p:txBody>
          <a:bodyPr wrap="square" rtlCol="0">
            <a:spAutoFit/>
          </a:bodyPr>
          <a:lstStyle/>
          <a:p>
            <a:r>
              <a:rPr lang="en-US" sz="1200" b="1"/>
              <a:t>Access Travel Authorization Request Form here</a:t>
            </a:r>
          </a:p>
        </p:txBody>
      </p:sp>
      <p:sp>
        <p:nvSpPr>
          <p:cNvPr id="18" name="TextBox 17">
            <a:extLst>
              <a:ext uri="{FF2B5EF4-FFF2-40B4-BE49-F238E27FC236}">
                <a16:creationId xmlns:a16="http://schemas.microsoft.com/office/drawing/2014/main" id="{E45DE46E-AE8E-5F0D-732F-DEA6CDC34704}"/>
              </a:ext>
            </a:extLst>
          </p:cNvPr>
          <p:cNvSpPr txBox="1"/>
          <p:nvPr/>
        </p:nvSpPr>
        <p:spPr>
          <a:xfrm>
            <a:off x="209389" y="745060"/>
            <a:ext cx="1980881" cy="276999"/>
          </a:xfrm>
          <a:prstGeom prst="rect">
            <a:avLst/>
          </a:prstGeom>
          <a:noFill/>
        </p:spPr>
        <p:txBody>
          <a:bodyPr wrap="square" rtlCol="0">
            <a:spAutoFit/>
          </a:bodyPr>
          <a:lstStyle/>
          <a:p>
            <a:r>
              <a:rPr lang="en-US" sz="1200" b="1" i="1"/>
              <a:t>Not required for faculty</a:t>
            </a:r>
          </a:p>
        </p:txBody>
      </p:sp>
    </p:spTree>
    <p:extLst>
      <p:ext uri="{BB962C8B-B14F-4D97-AF65-F5344CB8AC3E}">
        <p14:creationId xmlns:p14="http://schemas.microsoft.com/office/powerpoint/2010/main" val="363390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37434D-FA74-0717-AC7E-D11FACB5E1C6}"/>
              </a:ext>
            </a:extLst>
          </p:cNvPr>
          <p:cNvPicPr>
            <a:picLocks noChangeAspect="1"/>
          </p:cNvPicPr>
          <p:nvPr/>
        </p:nvPicPr>
        <p:blipFill>
          <a:blip r:embed="rId3"/>
          <a:stretch>
            <a:fillRect/>
          </a:stretch>
        </p:blipFill>
        <p:spPr>
          <a:xfrm>
            <a:off x="125044" y="0"/>
            <a:ext cx="4648662" cy="5987960"/>
          </a:xfrm>
          <a:prstGeom prst="rect">
            <a:avLst/>
          </a:prstGeom>
        </p:spPr>
      </p:pic>
      <p:sp>
        <p:nvSpPr>
          <p:cNvPr id="8" name="TextBox 7">
            <a:extLst>
              <a:ext uri="{FF2B5EF4-FFF2-40B4-BE49-F238E27FC236}">
                <a16:creationId xmlns:a16="http://schemas.microsoft.com/office/drawing/2014/main" id="{872A97CF-4FDD-0A0B-7611-BE3566C25E6F}"/>
              </a:ext>
            </a:extLst>
          </p:cNvPr>
          <p:cNvSpPr txBox="1"/>
          <p:nvPr/>
        </p:nvSpPr>
        <p:spPr>
          <a:xfrm>
            <a:off x="4996544" y="206829"/>
            <a:ext cx="7070412" cy="5940088"/>
          </a:xfrm>
          <a:prstGeom prst="rect">
            <a:avLst/>
          </a:prstGeom>
          <a:noFill/>
        </p:spPr>
        <p:txBody>
          <a:bodyPr wrap="square" rtlCol="0">
            <a:spAutoFit/>
          </a:bodyPr>
          <a:lstStyle/>
          <a:p>
            <a:r>
              <a:rPr lang="en-US" sz="1500" b="1">
                <a:solidFill>
                  <a:schemeClr val="tx2"/>
                </a:solidFill>
              </a:rPr>
              <a:t>Information needed to completed TAR (Travel Authorization Request) form</a:t>
            </a:r>
          </a:p>
          <a:p>
            <a:endParaRPr lang="en-US" sz="1500" b="1">
              <a:solidFill>
                <a:schemeClr val="tx2">
                  <a:lumMod val="75000"/>
                </a:schemeClr>
              </a:solidFill>
            </a:endParaRPr>
          </a:p>
          <a:p>
            <a:pPr marL="285750" indent="-285750">
              <a:buFont typeface="Wingdings" panose="05000000000000000000" pitchFamily="2" charset="2"/>
              <a:buChar char="Ø"/>
            </a:pPr>
            <a:r>
              <a:rPr lang="en-US" sz="1200" b="1"/>
              <a:t>Name, ASU ID# </a:t>
            </a:r>
          </a:p>
          <a:p>
            <a:pPr marL="285750" indent="-285750">
              <a:buFont typeface="Wingdings" panose="05000000000000000000" pitchFamily="2" charset="2"/>
              <a:buChar char="Ø"/>
            </a:pPr>
            <a:r>
              <a:rPr lang="en-US" sz="1200" b="1"/>
              <a:t>Destination City/State or City/Country</a:t>
            </a:r>
          </a:p>
          <a:p>
            <a:pPr marL="285750" indent="-285750">
              <a:buFont typeface="Wingdings" panose="05000000000000000000" pitchFamily="2" charset="2"/>
              <a:buChar char="Ø"/>
            </a:pPr>
            <a:r>
              <a:rPr lang="en-US" sz="1200" b="1"/>
              <a:t>Travel start and end dates</a:t>
            </a:r>
          </a:p>
          <a:p>
            <a:pPr marL="742950" lvl="1" indent="-285750">
              <a:buFont typeface="Wingdings" panose="05000000000000000000" pitchFamily="2" charset="2"/>
              <a:buChar char="Ø"/>
            </a:pPr>
            <a:r>
              <a:rPr lang="en-US" sz="1200" b="1"/>
              <a:t>ASU allows 1 day for travel on both departure and arrival day</a:t>
            </a:r>
          </a:p>
          <a:p>
            <a:pPr marL="742950" lvl="1" indent="-285750">
              <a:buFont typeface="Wingdings" panose="05000000000000000000" pitchFamily="2" charset="2"/>
              <a:buChar char="Ø"/>
            </a:pPr>
            <a:r>
              <a:rPr lang="en-US" sz="1200" b="1"/>
              <a:t>ASU allows 2 days for travel on international flights</a:t>
            </a:r>
          </a:p>
          <a:p>
            <a:pPr marL="742950" lvl="1" indent="-285750">
              <a:buFont typeface="Wingdings" panose="05000000000000000000" pitchFamily="2" charset="2"/>
              <a:buChar char="Ø"/>
            </a:pPr>
            <a:r>
              <a:rPr lang="en-US" sz="1200" b="1"/>
              <a:t>Date of personal travel, if any</a:t>
            </a:r>
          </a:p>
          <a:p>
            <a:pPr marL="1200150" lvl="2" indent="-285750">
              <a:buFont typeface="Wingdings" panose="05000000000000000000" pitchFamily="2" charset="2"/>
              <a:buChar char="Ø"/>
            </a:pPr>
            <a:r>
              <a:rPr lang="en-US" sz="1200" b="1"/>
              <a:t>Flight comparison for RT PHX-Destination for business days only</a:t>
            </a:r>
          </a:p>
          <a:p>
            <a:pPr marL="285750" indent="-285750">
              <a:buFont typeface="Wingdings" panose="05000000000000000000" pitchFamily="2" charset="2"/>
              <a:buChar char="Ø"/>
            </a:pPr>
            <a:r>
              <a:rPr lang="en-US" sz="1200" b="1"/>
              <a:t>Name of Conference/meeting</a:t>
            </a:r>
          </a:p>
          <a:p>
            <a:pPr marL="285750" indent="-285750">
              <a:buFont typeface="Wingdings" panose="05000000000000000000" pitchFamily="2" charset="2"/>
              <a:buChar char="Ø"/>
            </a:pPr>
            <a:r>
              <a:rPr lang="en-US" sz="1200" b="1"/>
              <a:t>Event host</a:t>
            </a:r>
          </a:p>
          <a:p>
            <a:pPr marL="285750" indent="-285750">
              <a:buFont typeface="Wingdings" panose="05000000000000000000" pitchFamily="2" charset="2"/>
              <a:buChar char="Ø"/>
            </a:pPr>
            <a:r>
              <a:rPr lang="en-US" sz="1200" b="1"/>
              <a:t>Website</a:t>
            </a:r>
          </a:p>
          <a:p>
            <a:pPr marL="285750" indent="-285750">
              <a:buFont typeface="Wingdings" panose="05000000000000000000" pitchFamily="2" charset="2"/>
              <a:buChar char="Ø"/>
            </a:pPr>
            <a:r>
              <a:rPr lang="en-US" sz="1200" b="1"/>
              <a:t>If applicable-any other funding (Grad College, GSG (previously GPSA), Conference Award)</a:t>
            </a:r>
          </a:p>
          <a:p>
            <a:pPr marL="285750" indent="-285750">
              <a:buFont typeface="Wingdings" panose="05000000000000000000" pitchFamily="2" charset="2"/>
              <a:buChar char="Ø"/>
            </a:pPr>
            <a:r>
              <a:rPr lang="en-US" sz="1200" b="1"/>
              <a:t>Estimated costs</a:t>
            </a:r>
          </a:p>
          <a:p>
            <a:pPr marL="742950" lvl="1" indent="-285750">
              <a:buFont typeface="Wingdings" panose="05000000000000000000" pitchFamily="2" charset="2"/>
              <a:buChar char="Ø"/>
            </a:pPr>
            <a:r>
              <a:rPr lang="en-US" sz="1200" b="1"/>
              <a:t>Airfare</a:t>
            </a:r>
          </a:p>
          <a:p>
            <a:pPr marL="742950" lvl="1" indent="-285750">
              <a:buFont typeface="Wingdings" panose="05000000000000000000" pitchFamily="2" charset="2"/>
              <a:buChar char="Ø"/>
            </a:pPr>
            <a:r>
              <a:rPr lang="en-US" sz="1200" b="1"/>
              <a:t>Mileage</a:t>
            </a:r>
          </a:p>
          <a:p>
            <a:pPr marL="742950" lvl="1" indent="-285750">
              <a:buFont typeface="Wingdings" panose="05000000000000000000" pitchFamily="2" charset="2"/>
              <a:buChar char="Ø"/>
            </a:pPr>
            <a:r>
              <a:rPr lang="en-US" sz="1200" b="1"/>
              <a:t>Lodging – name of hotel</a:t>
            </a:r>
          </a:p>
          <a:p>
            <a:pPr marL="742950" lvl="1" indent="-285750">
              <a:buFont typeface="Wingdings" panose="05000000000000000000" pitchFamily="2" charset="2"/>
              <a:buChar char="Ø"/>
            </a:pPr>
            <a:r>
              <a:rPr lang="en-US" sz="1200" b="1"/>
              <a:t>Registration</a:t>
            </a:r>
          </a:p>
          <a:p>
            <a:pPr marL="742950" lvl="1" indent="-285750">
              <a:buFont typeface="Wingdings" panose="05000000000000000000" pitchFamily="2" charset="2"/>
              <a:buChar char="Ø"/>
            </a:pPr>
            <a:r>
              <a:rPr lang="en-US" sz="1200" b="1"/>
              <a:t>Misc. Expenses (poster printing, Ubers, airport parking, etc.)</a:t>
            </a:r>
          </a:p>
          <a:p>
            <a:pPr marL="742950" lvl="1" indent="-285750">
              <a:buFont typeface="Wingdings" panose="05000000000000000000" pitchFamily="2" charset="2"/>
              <a:buChar char="Ø"/>
            </a:pPr>
            <a:r>
              <a:rPr lang="en-US" sz="1200" b="1"/>
              <a:t>Rental Car- business justification required</a:t>
            </a:r>
          </a:p>
          <a:p>
            <a:pPr marL="1200150" lvl="2" indent="-285750">
              <a:buFont typeface="Wingdings" panose="05000000000000000000" pitchFamily="2" charset="2"/>
              <a:buChar char="Ø"/>
            </a:pPr>
            <a:r>
              <a:rPr lang="en-US" sz="1200" b="1" i="1" u="sng"/>
              <a:t>Must complete “Authorized Driver Training” prior to travel</a:t>
            </a:r>
          </a:p>
          <a:p>
            <a:pPr marL="285750" indent="-285750">
              <a:buFont typeface="Wingdings" panose="05000000000000000000" pitchFamily="2" charset="2"/>
              <a:buChar char="Ø"/>
            </a:pPr>
            <a:r>
              <a:rPr lang="en-US" sz="1200" b="1"/>
              <a:t>Grant Travel- how does this travel benefit/support research on the grant</a:t>
            </a:r>
          </a:p>
          <a:p>
            <a:pPr marL="285750" indent="-285750">
              <a:buFont typeface="Wingdings" panose="05000000000000000000" pitchFamily="2" charset="2"/>
              <a:buChar char="Ø"/>
            </a:pPr>
            <a:r>
              <a:rPr lang="en-US" sz="1200" b="1"/>
              <a:t>Program Travel- how does this travel benefit ASU </a:t>
            </a:r>
          </a:p>
          <a:p>
            <a:pPr marL="285750" indent="-285750">
              <a:buFont typeface="Wingdings" panose="05000000000000000000" pitchFamily="2" charset="2"/>
              <a:buChar char="Ø"/>
            </a:pPr>
            <a:endParaRPr lang="en-US" sz="1400" b="1"/>
          </a:p>
          <a:p>
            <a:pPr marL="285750" indent="-285750">
              <a:buFont typeface="Wingdings" panose="05000000000000000000" pitchFamily="2" charset="2"/>
              <a:buChar char="Ø"/>
            </a:pPr>
            <a:r>
              <a:rPr lang="en-US" sz="1200" b="1"/>
              <a:t>Attach conference landing page, conference brochure or invite to support travel days</a:t>
            </a:r>
          </a:p>
          <a:p>
            <a:pPr marL="285750" indent="-285750">
              <a:buFont typeface="Wingdings" panose="05000000000000000000" pitchFamily="2" charset="2"/>
              <a:buChar char="Ø"/>
            </a:pPr>
            <a:r>
              <a:rPr lang="en-US" sz="1200" b="1"/>
              <a:t>Attach registration page to show costs of registration</a:t>
            </a:r>
          </a:p>
          <a:p>
            <a:pPr marL="285750" indent="-285750">
              <a:buFont typeface="Wingdings" panose="05000000000000000000" pitchFamily="2" charset="2"/>
              <a:buChar char="Ø"/>
            </a:pPr>
            <a:r>
              <a:rPr lang="en-US" sz="1200" b="1"/>
              <a:t>Attach conference accommodations/lodging page indicating conference hotel and cost</a:t>
            </a:r>
          </a:p>
          <a:p>
            <a:pPr marL="285750" indent="-285750">
              <a:buFont typeface="Wingdings" panose="05000000000000000000" pitchFamily="2" charset="2"/>
              <a:buChar char="Ø"/>
            </a:pPr>
            <a:endParaRPr lang="en-US" sz="1200" b="1"/>
          </a:p>
          <a:p>
            <a:pPr marL="285750" indent="-285750">
              <a:buFont typeface="Wingdings" panose="05000000000000000000" pitchFamily="2" charset="2"/>
              <a:buChar char="Ø"/>
            </a:pPr>
            <a:r>
              <a:rPr lang="en-US" sz="1200" b="1"/>
              <a:t>List PI as Participant 2 and Business Operations Specialist and Participant 3</a:t>
            </a:r>
          </a:p>
          <a:p>
            <a:pPr marL="285750" indent="-285750">
              <a:buFont typeface="Wingdings" panose="05000000000000000000" pitchFamily="2" charset="2"/>
              <a:buChar char="Ø"/>
            </a:pPr>
            <a:r>
              <a:rPr lang="en-US" sz="1400" b="1" i="1">
                <a:solidFill>
                  <a:schemeClr val="tx2"/>
                </a:solidFill>
              </a:rPr>
              <a:t>Once approved, you will need to enter your Concur request</a:t>
            </a:r>
          </a:p>
        </p:txBody>
      </p:sp>
    </p:spTree>
    <p:extLst>
      <p:ext uri="{BB962C8B-B14F-4D97-AF65-F5344CB8AC3E}">
        <p14:creationId xmlns:p14="http://schemas.microsoft.com/office/powerpoint/2010/main" val="1913078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0937D2-C03B-00AB-3DC7-CE810E333C8B}"/>
              </a:ext>
            </a:extLst>
          </p:cNvPr>
          <p:cNvPicPr>
            <a:picLocks noChangeAspect="1"/>
          </p:cNvPicPr>
          <p:nvPr/>
        </p:nvPicPr>
        <p:blipFill>
          <a:blip r:embed="rId3"/>
          <a:stretch>
            <a:fillRect/>
          </a:stretch>
        </p:blipFill>
        <p:spPr>
          <a:xfrm>
            <a:off x="360217" y="1336023"/>
            <a:ext cx="5523809" cy="2352381"/>
          </a:xfrm>
          <a:prstGeom prst="rect">
            <a:avLst/>
          </a:prstGeom>
        </p:spPr>
      </p:pic>
      <p:sp>
        <p:nvSpPr>
          <p:cNvPr id="4" name="TextBox 3">
            <a:extLst>
              <a:ext uri="{FF2B5EF4-FFF2-40B4-BE49-F238E27FC236}">
                <a16:creationId xmlns:a16="http://schemas.microsoft.com/office/drawing/2014/main" id="{F3F28CAF-727F-3848-E81A-E64CF37ED7A0}"/>
              </a:ext>
            </a:extLst>
          </p:cNvPr>
          <p:cNvSpPr txBox="1"/>
          <p:nvPr/>
        </p:nvSpPr>
        <p:spPr>
          <a:xfrm>
            <a:off x="360217" y="434110"/>
            <a:ext cx="5385031" cy="461665"/>
          </a:xfrm>
          <a:prstGeom prst="rect">
            <a:avLst/>
          </a:prstGeom>
          <a:noFill/>
        </p:spPr>
        <p:txBody>
          <a:bodyPr wrap="square" rtlCol="0">
            <a:spAutoFit/>
          </a:bodyPr>
          <a:lstStyle/>
          <a:p>
            <a:r>
              <a:rPr lang="en-US" sz="2400" b="1">
                <a:solidFill>
                  <a:schemeClr val="tx2"/>
                </a:solidFill>
                <a:latin typeface="Arial" panose="020B0604020202020204" pitchFamily="34" charset="0"/>
                <a:cs typeface="Arial" panose="020B0604020202020204" pitchFamily="34" charset="0"/>
              </a:rPr>
              <a:t>How to access MY ASU Trip/Concur</a:t>
            </a:r>
          </a:p>
        </p:txBody>
      </p:sp>
      <p:sp>
        <p:nvSpPr>
          <p:cNvPr id="5" name="TextBox 4">
            <a:extLst>
              <a:ext uri="{FF2B5EF4-FFF2-40B4-BE49-F238E27FC236}">
                <a16:creationId xmlns:a16="http://schemas.microsoft.com/office/drawing/2014/main" id="{DDD65119-2E21-8B0C-DE2C-2A3E6FC6AC95}"/>
              </a:ext>
            </a:extLst>
          </p:cNvPr>
          <p:cNvSpPr txBox="1"/>
          <p:nvPr/>
        </p:nvSpPr>
        <p:spPr>
          <a:xfrm>
            <a:off x="360217" y="931233"/>
            <a:ext cx="2249424" cy="369332"/>
          </a:xfrm>
          <a:prstGeom prst="rect">
            <a:avLst/>
          </a:prstGeom>
          <a:noFill/>
        </p:spPr>
        <p:txBody>
          <a:bodyPr wrap="square" rtlCol="0">
            <a:spAutoFit/>
          </a:bodyPr>
          <a:lstStyle/>
          <a:p>
            <a:r>
              <a:rPr lang="en-US" b="1">
                <a:solidFill>
                  <a:schemeClr val="tx2"/>
                </a:solidFill>
              </a:rPr>
              <a:t>My ASU:</a:t>
            </a:r>
          </a:p>
        </p:txBody>
      </p:sp>
      <p:pic>
        <p:nvPicPr>
          <p:cNvPr id="10" name="Picture 9">
            <a:extLst>
              <a:ext uri="{FF2B5EF4-FFF2-40B4-BE49-F238E27FC236}">
                <a16:creationId xmlns:a16="http://schemas.microsoft.com/office/drawing/2014/main" id="{CA5A3C02-8988-A154-D5AE-1F6D207CF7CD}"/>
              </a:ext>
            </a:extLst>
          </p:cNvPr>
          <p:cNvPicPr>
            <a:picLocks noChangeAspect="1"/>
          </p:cNvPicPr>
          <p:nvPr/>
        </p:nvPicPr>
        <p:blipFill>
          <a:blip r:embed="rId4"/>
          <a:stretch>
            <a:fillRect/>
          </a:stretch>
        </p:blipFill>
        <p:spPr>
          <a:xfrm>
            <a:off x="640080" y="3839670"/>
            <a:ext cx="4659137" cy="2213089"/>
          </a:xfrm>
          <a:prstGeom prst="rect">
            <a:avLst/>
          </a:prstGeom>
          <a:noFill/>
        </p:spPr>
      </p:pic>
      <p:sp>
        <p:nvSpPr>
          <p:cNvPr id="12" name="Arrow: Right 11">
            <a:extLst>
              <a:ext uri="{FF2B5EF4-FFF2-40B4-BE49-F238E27FC236}">
                <a16:creationId xmlns:a16="http://schemas.microsoft.com/office/drawing/2014/main" id="{4E610476-016D-7792-6785-9088B4AD7802}"/>
              </a:ext>
            </a:extLst>
          </p:cNvPr>
          <p:cNvSpPr/>
          <p:nvPr/>
        </p:nvSpPr>
        <p:spPr>
          <a:xfrm>
            <a:off x="3387941" y="4279381"/>
            <a:ext cx="770965" cy="247810"/>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TextBox 12">
            <a:extLst>
              <a:ext uri="{FF2B5EF4-FFF2-40B4-BE49-F238E27FC236}">
                <a16:creationId xmlns:a16="http://schemas.microsoft.com/office/drawing/2014/main" id="{D697C0E7-903F-D9C2-B944-F3180B86C704}"/>
              </a:ext>
            </a:extLst>
          </p:cNvPr>
          <p:cNvSpPr txBox="1"/>
          <p:nvPr/>
        </p:nvSpPr>
        <p:spPr>
          <a:xfrm>
            <a:off x="6359680" y="1461361"/>
            <a:ext cx="4722847" cy="646331"/>
          </a:xfrm>
          <a:prstGeom prst="rect">
            <a:avLst/>
          </a:prstGeom>
          <a:noFill/>
        </p:spPr>
        <p:txBody>
          <a:bodyPr wrap="square" rtlCol="0">
            <a:spAutoFit/>
          </a:bodyPr>
          <a:lstStyle/>
          <a:p>
            <a:pPr algn="ctr"/>
            <a:r>
              <a:rPr lang="en-US" b="1">
                <a:solidFill>
                  <a:schemeClr val="tx2"/>
                </a:solidFill>
              </a:rPr>
              <a:t>Purchase flights, hotel, car rental and hotels within Concur</a:t>
            </a:r>
          </a:p>
        </p:txBody>
      </p:sp>
      <p:pic>
        <p:nvPicPr>
          <p:cNvPr id="8" name="Picture 7" descr="A screenshot of a screenshot of a website&#10;&#10;Description automatically generated">
            <a:extLst>
              <a:ext uri="{FF2B5EF4-FFF2-40B4-BE49-F238E27FC236}">
                <a16:creationId xmlns:a16="http://schemas.microsoft.com/office/drawing/2014/main" id="{4FE444B5-7796-D4D5-9FB4-3D39B02B9AB6}"/>
              </a:ext>
            </a:extLst>
          </p:cNvPr>
          <p:cNvPicPr>
            <a:picLocks noChangeAspect="1"/>
          </p:cNvPicPr>
          <p:nvPr/>
        </p:nvPicPr>
        <p:blipFill>
          <a:blip r:embed="rId5"/>
          <a:stretch>
            <a:fillRect/>
          </a:stretch>
        </p:blipFill>
        <p:spPr>
          <a:xfrm>
            <a:off x="6363924" y="2337661"/>
            <a:ext cx="5095203" cy="3422543"/>
          </a:xfrm>
          <a:prstGeom prst="rect">
            <a:avLst/>
          </a:prstGeom>
        </p:spPr>
      </p:pic>
    </p:spTree>
    <p:extLst>
      <p:ext uri="{BB962C8B-B14F-4D97-AF65-F5344CB8AC3E}">
        <p14:creationId xmlns:p14="http://schemas.microsoft.com/office/powerpoint/2010/main" val="531221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1063CA-4F66-6491-2430-2F9AD33CDE1A}"/>
              </a:ext>
            </a:extLst>
          </p:cNvPr>
          <p:cNvSpPr/>
          <p:nvPr/>
        </p:nvSpPr>
        <p:spPr>
          <a:xfrm>
            <a:off x="4120240" y="224410"/>
            <a:ext cx="3722915" cy="461665"/>
          </a:xfrm>
          <a:prstGeom prst="rect">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7BA6C769-0B0B-ED42-5A57-CFABCF0A2D81}"/>
              </a:ext>
            </a:extLst>
          </p:cNvPr>
          <p:cNvSpPr txBox="1"/>
          <p:nvPr/>
        </p:nvSpPr>
        <p:spPr>
          <a:xfrm>
            <a:off x="217713" y="224411"/>
            <a:ext cx="11527971" cy="461665"/>
          </a:xfrm>
          <a:prstGeom prst="rect">
            <a:avLst/>
          </a:prstGeom>
          <a:noFill/>
        </p:spPr>
        <p:txBody>
          <a:bodyPr wrap="square" rtlCol="0">
            <a:spAutoFit/>
          </a:bodyPr>
          <a:lstStyle/>
          <a:p>
            <a:pPr algn="ctr"/>
            <a:r>
              <a:rPr lang="en-US" sz="2400">
                <a:solidFill>
                  <a:schemeClr val="tx2"/>
                </a:solidFill>
              </a:rPr>
              <a:t>Creating Concur Request</a:t>
            </a:r>
          </a:p>
        </p:txBody>
      </p:sp>
      <p:sp>
        <p:nvSpPr>
          <p:cNvPr id="3" name="TextBox 2">
            <a:extLst>
              <a:ext uri="{FF2B5EF4-FFF2-40B4-BE49-F238E27FC236}">
                <a16:creationId xmlns:a16="http://schemas.microsoft.com/office/drawing/2014/main" id="{2247B27D-E22F-663E-7D92-6901C0F5CFC4}"/>
              </a:ext>
            </a:extLst>
          </p:cNvPr>
          <p:cNvSpPr txBox="1"/>
          <p:nvPr/>
        </p:nvSpPr>
        <p:spPr>
          <a:xfrm>
            <a:off x="533400" y="776801"/>
            <a:ext cx="11299370" cy="861774"/>
          </a:xfrm>
          <a:prstGeom prst="rect">
            <a:avLst/>
          </a:prstGeom>
          <a:noFill/>
        </p:spPr>
        <p:txBody>
          <a:bodyPr wrap="square" rtlCol="0">
            <a:spAutoFit/>
          </a:bodyPr>
          <a:lstStyle/>
          <a:p>
            <a:r>
              <a:rPr lang="en-US" sz="1500" b="1"/>
              <a:t>Once your TAR form has been approved, you will need to complete the Concur request. Once the request has been approved, you will be fully authorized to travel</a:t>
            </a:r>
            <a:r>
              <a:rPr lang="en-US" sz="1500"/>
              <a:t>.</a:t>
            </a:r>
          </a:p>
          <a:p>
            <a:endParaRPr lang="en-US"/>
          </a:p>
        </p:txBody>
      </p:sp>
      <p:sp>
        <p:nvSpPr>
          <p:cNvPr id="5" name="TextBox 4">
            <a:extLst>
              <a:ext uri="{FF2B5EF4-FFF2-40B4-BE49-F238E27FC236}">
                <a16:creationId xmlns:a16="http://schemas.microsoft.com/office/drawing/2014/main" id="{34164407-86CB-D640-0BA4-541CEA642523}"/>
              </a:ext>
            </a:extLst>
          </p:cNvPr>
          <p:cNvSpPr txBox="1"/>
          <p:nvPr/>
        </p:nvSpPr>
        <p:spPr>
          <a:xfrm>
            <a:off x="446315" y="1287244"/>
            <a:ext cx="11299370" cy="5801588"/>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sz="1500" b="1">
                <a:solidFill>
                  <a:schemeClr val="tx2"/>
                </a:solidFill>
              </a:rPr>
              <a:t>My ASU Trip Manual has step by step instructions on completing your request. </a:t>
            </a:r>
            <a:r>
              <a:rPr lang="en-US" sz="1600" b="1"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My ASU TRIP</a:t>
            </a:r>
            <a:r>
              <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endParaRPr lang="en-US" sz="1500" b="1">
              <a:solidFill>
                <a:schemeClr val="tx2"/>
              </a:solidFill>
            </a:endParaRPr>
          </a:p>
          <a:p>
            <a:pPr marL="285750" indent="-285750">
              <a:buFont typeface="Wingdings" panose="05000000000000000000" pitchFamily="2" charset="2"/>
              <a:buChar char="Ø"/>
            </a:pPr>
            <a:r>
              <a:rPr lang="en-US" sz="1500" b="1">
                <a:solidFill>
                  <a:schemeClr val="tx2"/>
                </a:solidFill>
              </a:rPr>
              <a:t>Start your request- header information can be found on your TAR form. (Dates, funding, etc.) </a:t>
            </a:r>
          </a:p>
          <a:p>
            <a:pPr marL="285750" indent="-285750">
              <a:buFont typeface="Wingdings" panose="05000000000000000000" pitchFamily="2" charset="2"/>
              <a:buChar char="Ø"/>
            </a:pPr>
            <a:r>
              <a:rPr lang="en-US" sz="1500" b="1">
                <a:solidFill>
                  <a:schemeClr val="tx2"/>
                </a:solidFill>
              </a:rPr>
              <a:t>Enter only business dates, personal dates if any, should be listed in the comment section.</a:t>
            </a:r>
          </a:p>
          <a:p>
            <a:pPr marL="285750" indent="-285750">
              <a:buFont typeface="Wingdings" panose="05000000000000000000" pitchFamily="2" charset="2"/>
              <a:buChar char="Ø"/>
            </a:pPr>
            <a:r>
              <a:rPr lang="en-US" sz="1500" b="1">
                <a:solidFill>
                  <a:schemeClr val="tx2"/>
                </a:solidFill>
              </a:rPr>
              <a:t>Enter expenses listed on your TAR form.</a:t>
            </a:r>
          </a:p>
          <a:p>
            <a:pPr marL="285750" indent="-285750">
              <a:buFont typeface="Wingdings" panose="05000000000000000000" pitchFamily="2" charset="2"/>
              <a:buChar char="Ø"/>
            </a:pPr>
            <a:r>
              <a:rPr lang="en-US" sz="1500" b="1">
                <a:solidFill>
                  <a:schemeClr val="tx2"/>
                </a:solidFill>
              </a:rPr>
              <a:t>Attach your approved TAR form, conference brochure, and flight comparison if required.</a:t>
            </a:r>
          </a:p>
          <a:p>
            <a:pPr marL="285750" indent="-285750">
              <a:buFont typeface="Wingdings" panose="05000000000000000000" pitchFamily="2" charset="2"/>
              <a:buChar char="Ø"/>
            </a:pPr>
            <a:r>
              <a:rPr lang="en-US" sz="1500" b="1">
                <a:solidFill>
                  <a:schemeClr val="tx2"/>
                </a:solidFill>
              </a:rPr>
              <a:t>If a cash advance is needed, it must be requested </a:t>
            </a:r>
            <a:r>
              <a:rPr lang="en-US" sz="1500" b="1" u="sng">
                <a:solidFill>
                  <a:schemeClr val="tx2"/>
                </a:solidFill>
              </a:rPr>
              <a:t>before the trip request is approved </a:t>
            </a:r>
            <a:r>
              <a:rPr lang="en-US" sz="1500" b="1">
                <a:solidFill>
                  <a:schemeClr val="tx2"/>
                </a:solidFill>
              </a:rPr>
              <a:t>(you can request 75% of the request amount, minus airfare and conference registration. Minimum amount allowed is $200).</a:t>
            </a:r>
          </a:p>
          <a:p>
            <a:pPr marL="285750" indent="-285750">
              <a:buFont typeface="Wingdings" panose="05000000000000000000" pitchFamily="2" charset="2"/>
              <a:buChar char="Ø"/>
            </a:pPr>
            <a:r>
              <a:rPr lang="en-US" sz="1500" b="1">
                <a:solidFill>
                  <a:schemeClr val="tx2"/>
                </a:solidFill>
              </a:rPr>
              <a:t>Undergraduate students will need to request a Concur profile. </a:t>
            </a:r>
          </a:p>
          <a:p>
            <a:pPr marL="285750" indent="-285750">
              <a:buFont typeface="Wingdings" panose="05000000000000000000" pitchFamily="2" charset="2"/>
              <a:buChar char="Ø"/>
            </a:pPr>
            <a:r>
              <a:rPr lang="en-US" sz="1500" b="1">
                <a:solidFill>
                  <a:schemeClr val="tx2"/>
                </a:solidFill>
              </a:rPr>
              <a:t>Request should be submitted to the faculty Business Operations Specialist.</a:t>
            </a:r>
          </a:p>
          <a:p>
            <a:pPr marL="285750" indent="-285750">
              <a:buFont typeface="Wingdings" panose="05000000000000000000" pitchFamily="2" charset="2"/>
              <a:buChar char="Ø"/>
            </a:pPr>
            <a:endParaRPr lang="en-US" sz="1500" b="1">
              <a:solidFill>
                <a:schemeClr val="tx2"/>
              </a:solidFill>
            </a:endParaRPr>
          </a:p>
          <a:p>
            <a:pPr marL="285750" indent="-285750">
              <a:buFont typeface="Wingdings" panose="05000000000000000000" pitchFamily="2" charset="2"/>
              <a:buChar char="Ø"/>
            </a:pPr>
            <a:r>
              <a:rPr lang="en-US" sz="1500" b="1">
                <a:solidFill>
                  <a:schemeClr val="tx2"/>
                </a:solidFill>
              </a:rPr>
              <a:t>Once request is approved, you may purchase airfare, reserve lodging, etc.</a:t>
            </a:r>
          </a:p>
          <a:p>
            <a:pPr marL="285750" indent="-285750">
              <a:buFont typeface="Wingdings" panose="05000000000000000000" pitchFamily="2" charset="2"/>
              <a:buChar char="Ø"/>
            </a:pPr>
            <a:r>
              <a:rPr lang="en-US" sz="1500" b="1">
                <a:solidFill>
                  <a:schemeClr val="tx2"/>
                </a:solidFill>
              </a:rPr>
              <a:t>It is recommended that airfare be purchased in Concur but is not required.  There is no out-of-pocket expense when purchasing in Concur as there is an airfare card in every Concur profile.</a:t>
            </a:r>
          </a:p>
          <a:p>
            <a:pPr marL="285750" indent="-285750">
              <a:buFont typeface="Wingdings" panose="05000000000000000000" pitchFamily="2" charset="2"/>
              <a:buChar char="Ø"/>
            </a:pPr>
            <a:r>
              <a:rPr lang="en-US" sz="1500" b="1">
                <a:solidFill>
                  <a:schemeClr val="tx2"/>
                </a:solidFill>
              </a:rPr>
              <a:t>Rental cars should be reserved in Concur. Contracted vendors are Enterprise, National and Hertz. If not reserved in Concur, be sure to use the State of Arizona contract as our contract will include insurance. On international car rentals you should always purchase the liability insurance.</a:t>
            </a:r>
            <a:endParaRPr lang="en-US" sz="1500" b="1">
              <a:solidFill>
                <a:schemeClr val="tx2"/>
              </a:solidFill>
              <a:cs typeface="Arial"/>
            </a:endParaRPr>
          </a:p>
          <a:p>
            <a:pPr marL="285750" indent="-285750">
              <a:buFont typeface="Wingdings" panose="05000000000000000000" pitchFamily="2" charset="2"/>
              <a:buChar char="Ø"/>
            </a:pPr>
            <a:r>
              <a:rPr lang="en-US" sz="1500" b="1">
                <a:solidFill>
                  <a:schemeClr val="tx2"/>
                </a:solidFill>
              </a:rPr>
              <a:t>Lodging can be reserved in Concur or directly with the hotel. To use a conference rate, you will need to reserve directly with hotel/conference organizer.</a:t>
            </a:r>
          </a:p>
          <a:p>
            <a:pPr marL="285750" indent="-285750">
              <a:buFont typeface="Wingdings" panose="05000000000000000000" pitchFamily="2" charset="2"/>
              <a:buChar char="Ø"/>
            </a:pPr>
            <a:r>
              <a:rPr lang="en-US" sz="1500" b="1">
                <a:solidFill>
                  <a:schemeClr val="tx2"/>
                </a:solidFill>
              </a:rPr>
              <a:t>Try to keep hotel rate under the daily allowed amount. If over the allowed amount, you will need to provide a justification. Conference hotel rates are allowed/exception. </a:t>
            </a:r>
            <a:endParaRPr lang="en-US" sz="1500" b="1">
              <a:solidFill>
                <a:schemeClr val="tx2"/>
              </a:solidFill>
              <a:cs typeface="Arial"/>
            </a:endParaRPr>
          </a:p>
          <a:p>
            <a:endParaRPr lang="en-US" sz="1600" b="1">
              <a:solidFill>
                <a:schemeClr val="tx2"/>
              </a:solidFill>
            </a:endParaRPr>
          </a:p>
          <a:p>
            <a:pPr marL="285750" indent="-285750">
              <a:buFont typeface="Arial" panose="020B0604020202020204" pitchFamily="34" charset="0"/>
              <a:buChar char="•"/>
            </a:pPr>
            <a:endParaRPr lang="en-US" b="1">
              <a:solidFill>
                <a:schemeClr val="tx2"/>
              </a:solidFill>
            </a:endParaRPr>
          </a:p>
          <a:p>
            <a:pPr marL="285750" indent="-285750">
              <a:buFont typeface="Arial" panose="020B0604020202020204" pitchFamily="34" charset="0"/>
              <a:buChar char="•"/>
            </a:pPr>
            <a:endParaRPr lang="en-US" b="1">
              <a:solidFill>
                <a:schemeClr val="tx2"/>
              </a:solidFill>
            </a:endParaRPr>
          </a:p>
          <a:p>
            <a:pPr marL="285750" indent="-285750">
              <a:buFont typeface="Arial" panose="020B0604020202020204" pitchFamily="34" charset="0"/>
              <a:buChar char="•"/>
            </a:pPr>
            <a:endParaRPr lang="en-US"/>
          </a:p>
        </p:txBody>
      </p:sp>
      <p:sp>
        <p:nvSpPr>
          <p:cNvPr id="6" name="Arrow: Right 5">
            <a:extLst>
              <a:ext uri="{FF2B5EF4-FFF2-40B4-BE49-F238E27FC236}">
                <a16:creationId xmlns:a16="http://schemas.microsoft.com/office/drawing/2014/main" id="{DE4A8AA1-5E61-F3D7-7573-7F06BE3C607B}"/>
              </a:ext>
            </a:extLst>
          </p:cNvPr>
          <p:cNvSpPr/>
          <p:nvPr/>
        </p:nvSpPr>
        <p:spPr>
          <a:xfrm>
            <a:off x="42180" y="3595722"/>
            <a:ext cx="491220" cy="307895"/>
          </a:xfrm>
          <a:prstGeom prst="rightArrow">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23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9022-F93D-EE57-3DD3-0A7A34C79C0F}"/>
              </a:ext>
            </a:extLst>
          </p:cNvPr>
          <p:cNvSpPr>
            <a:spLocks noGrp="1"/>
          </p:cNvSpPr>
          <p:nvPr>
            <p:ph type="title"/>
          </p:nvPr>
        </p:nvSpPr>
        <p:spPr>
          <a:xfrm>
            <a:off x="413657" y="119561"/>
            <a:ext cx="10515600" cy="734332"/>
          </a:xfrm>
        </p:spPr>
        <p:txBody>
          <a:bodyPr>
            <a:normAutofit/>
          </a:bodyPr>
          <a:lstStyle/>
          <a:p>
            <a:r>
              <a:rPr lang="en-US" sz="4000"/>
              <a:t>After Travel</a:t>
            </a:r>
          </a:p>
        </p:txBody>
      </p:sp>
      <p:sp>
        <p:nvSpPr>
          <p:cNvPr id="3" name="TextBox 2">
            <a:extLst>
              <a:ext uri="{FF2B5EF4-FFF2-40B4-BE49-F238E27FC236}">
                <a16:creationId xmlns:a16="http://schemas.microsoft.com/office/drawing/2014/main" id="{11161EF4-D13D-4B85-4BEC-D80441106380}"/>
              </a:ext>
            </a:extLst>
          </p:cNvPr>
          <p:cNvSpPr txBox="1"/>
          <p:nvPr/>
        </p:nvSpPr>
        <p:spPr>
          <a:xfrm>
            <a:off x="413657" y="708277"/>
            <a:ext cx="10689771" cy="1107996"/>
          </a:xfrm>
          <a:prstGeom prst="rect">
            <a:avLst/>
          </a:prstGeom>
          <a:noFill/>
        </p:spPr>
        <p:txBody>
          <a:bodyPr wrap="square" rtlCol="0">
            <a:spAutoFit/>
          </a:bodyPr>
          <a:lstStyle/>
          <a:p>
            <a:r>
              <a:rPr lang="en-US" sz="1500" b="1"/>
              <a:t>Expense reports are due within 30 days after the end of travel.</a:t>
            </a:r>
          </a:p>
          <a:p>
            <a:pPr marL="285750" indent="-285750">
              <a:buFont typeface="Wingdings" panose="05000000000000000000" pitchFamily="2" charset="2"/>
              <a:buChar char="Ø"/>
            </a:pPr>
            <a:r>
              <a:rPr lang="en-US" sz="1500" b="1">
                <a:solidFill>
                  <a:schemeClr val="tx2"/>
                </a:solidFill>
              </a:rPr>
              <a:t>My ASU Trip Manual has step by step instructions on completing your report. </a:t>
            </a:r>
            <a:r>
              <a:rPr lang="en-US" sz="1600" b="1"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My ASU TRIP</a:t>
            </a:r>
            <a:r>
              <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r>
              <a:rPr lang="en-US" sz="1600" b="1">
                <a:solidFill>
                  <a:schemeClr val="tx2"/>
                </a:solidFill>
              </a:rPr>
              <a:t> </a:t>
            </a:r>
          </a:p>
          <a:p>
            <a:pPr marL="285750" indent="-285750">
              <a:buFont typeface="Wingdings" panose="05000000000000000000" pitchFamily="2" charset="2"/>
              <a:buChar char="Ø"/>
            </a:pPr>
            <a:r>
              <a:rPr lang="en-US" sz="1500" b="1">
                <a:solidFill>
                  <a:schemeClr val="tx2"/>
                </a:solidFill>
              </a:rPr>
              <a:t>Start expense report from request:</a:t>
            </a:r>
          </a:p>
          <a:p>
            <a:endParaRPr lang="en-US"/>
          </a:p>
        </p:txBody>
      </p:sp>
      <p:pic>
        <p:nvPicPr>
          <p:cNvPr id="5" name="Picture 4">
            <a:extLst>
              <a:ext uri="{FF2B5EF4-FFF2-40B4-BE49-F238E27FC236}">
                <a16:creationId xmlns:a16="http://schemas.microsoft.com/office/drawing/2014/main" id="{921D1964-1690-8AE0-53E0-CA324F03FABD}"/>
              </a:ext>
            </a:extLst>
          </p:cNvPr>
          <p:cNvPicPr>
            <a:picLocks noChangeAspect="1"/>
          </p:cNvPicPr>
          <p:nvPr/>
        </p:nvPicPr>
        <p:blipFill>
          <a:blip r:embed="rId4"/>
          <a:stretch>
            <a:fillRect/>
          </a:stretch>
        </p:blipFill>
        <p:spPr>
          <a:xfrm>
            <a:off x="507490" y="1521859"/>
            <a:ext cx="9612086" cy="1512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Arrow: Right 6">
            <a:extLst>
              <a:ext uri="{FF2B5EF4-FFF2-40B4-BE49-F238E27FC236}">
                <a16:creationId xmlns:a16="http://schemas.microsoft.com/office/drawing/2014/main" id="{1A0947BB-375D-1DC0-5C96-9970AD3F85A8}"/>
              </a:ext>
            </a:extLst>
          </p:cNvPr>
          <p:cNvSpPr/>
          <p:nvPr/>
        </p:nvSpPr>
        <p:spPr>
          <a:xfrm rot="20069358">
            <a:off x="8333667" y="2532660"/>
            <a:ext cx="792044" cy="348342"/>
          </a:xfrm>
          <a:prstGeom prst="righ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TextBox 8">
            <a:extLst>
              <a:ext uri="{FF2B5EF4-FFF2-40B4-BE49-F238E27FC236}">
                <a16:creationId xmlns:a16="http://schemas.microsoft.com/office/drawing/2014/main" id="{4C1BDCA6-493A-1F1F-76B0-301C0E72650D}"/>
              </a:ext>
            </a:extLst>
          </p:cNvPr>
          <p:cNvSpPr txBox="1"/>
          <p:nvPr/>
        </p:nvSpPr>
        <p:spPr>
          <a:xfrm>
            <a:off x="446312" y="3200400"/>
            <a:ext cx="4071259" cy="3093154"/>
          </a:xfrm>
          <a:prstGeom prst="rect">
            <a:avLst/>
          </a:prstGeom>
          <a:noFill/>
        </p:spPr>
        <p:txBody>
          <a:bodyPr wrap="square" lIns="91440" tIns="45720" rIns="91440" bIns="45720" rtlCol="0" anchor="t">
            <a:spAutoFit/>
          </a:bodyPr>
          <a:lstStyle/>
          <a:p>
            <a:r>
              <a:rPr lang="en-US" sz="1500" b="1"/>
              <a:t>Policy Required Receipts:</a:t>
            </a:r>
          </a:p>
          <a:p>
            <a:pPr marL="285750" indent="-285750">
              <a:buFont typeface="Wingdings" panose="05000000000000000000" pitchFamily="2" charset="2"/>
              <a:buChar char="Ø"/>
            </a:pPr>
            <a:r>
              <a:rPr lang="en-US" sz="1500" b="1">
                <a:solidFill>
                  <a:schemeClr val="tx2"/>
                </a:solidFill>
              </a:rPr>
              <a:t>Airfare (Name, dates, destination, class</a:t>
            </a:r>
          </a:p>
          <a:p>
            <a:r>
              <a:rPr lang="en-US" sz="1500" b="1">
                <a:solidFill>
                  <a:schemeClr val="tx2"/>
                </a:solidFill>
              </a:rPr>
              <a:t>      of service.)</a:t>
            </a:r>
          </a:p>
          <a:p>
            <a:pPr marL="285750" indent="-285750">
              <a:buFont typeface="Wingdings" panose="05000000000000000000" pitchFamily="2" charset="2"/>
              <a:buChar char="Ø"/>
            </a:pPr>
            <a:r>
              <a:rPr lang="en-US" sz="1500" b="1">
                <a:solidFill>
                  <a:schemeClr val="tx2"/>
                </a:solidFill>
              </a:rPr>
              <a:t>Lodging</a:t>
            </a:r>
          </a:p>
          <a:p>
            <a:pPr marL="742950" lvl="1" indent="-285750">
              <a:buFont typeface="Wingdings" panose="05000000000000000000" pitchFamily="2" charset="2"/>
              <a:buChar char="Ø"/>
            </a:pPr>
            <a:r>
              <a:rPr lang="en-US" sz="1500" b="1">
                <a:solidFill>
                  <a:schemeClr val="tx2"/>
                </a:solidFill>
              </a:rPr>
              <a:t>Name of Traveler</a:t>
            </a:r>
          </a:p>
          <a:p>
            <a:pPr marL="742950" lvl="1" indent="-285750">
              <a:buFont typeface="Wingdings" panose="05000000000000000000" pitchFamily="2" charset="2"/>
              <a:buChar char="Ø"/>
            </a:pPr>
            <a:r>
              <a:rPr lang="en-US" sz="1500" b="1">
                <a:solidFill>
                  <a:schemeClr val="tx2"/>
                </a:solidFill>
              </a:rPr>
              <a:t>Hotel Name &amp; Address</a:t>
            </a:r>
          </a:p>
          <a:p>
            <a:pPr marL="742950" lvl="1" indent="-285750">
              <a:buFont typeface="Wingdings" panose="05000000000000000000" pitchFamily="2" charset="2"/>
              <a:buChar char="Ø"/>
            </a:pPr>
            <a:r>
              <a:rPr lang="en-US" sz="1500" b="1">
                <a:solidFill>
                  <a:schemeClr val="tx2"/>
                </a:solidFill>
              </a:rPr>
              <a:t>Check-in and Check-out Dates</a:t>
            </a:r>
          </a:p>
          <a:p>
            <a:pPr marL="742950" lvl="1" indent="-285750">
              <a:buFont typeface="Wingdings" panose="05000000000000000000" pitchFamily="2" charset="2"/>
              <a:buChar char="Ø"/>
            </a:pPr>
            <a:r>
              <a:rPr lang="en-US" sz="1500" b="1">
                <a:solidFill>
                  <a:schemeClr val="tx2"/>
                </a:solidFill>
              </a:rPr>
              <a:t>Itemized Expenses</a:t>
            </a:r>
          </a:p>
          <a:p>
            <a:pPr marL="742950" lvl="1" indent="-285750">
              <a:buFont typeface="Wingdings" panose="05000000000000000000" pitchFamily="2" charset="2"/>
              <a:buChar char="Ø"/>
            </a:pPr>
            <a:r>
              <a:rPr lang="en-US" sz="1500" b="1">
                <a:solidFill>
                  <a:schemeClr val="tx2"/>
                </a:solidFill>
              </a:rPr>
              <a:t>Proof-of-payment</a:t>
            </a:r>
          </a:p>
          <a:p>
            <a:pPr marL="285750" indent="-285750">
              <a:buFont typeface="Wingdings" panose="05000000000000000000" pitchFamily="2" charset="2"/>
              <a:buChar char="Ø"/>
            </a:pPr>
            <a:r>
              <a:rPr lang="en-US" sz="1500" b="1">
                <a:solidFill>
                  <a:schemeClr val="tx2"/>
                </a:solidFill>
              </a:rPr>
              <a:t>Rental Car</a:t>
            </a:r>
          </a:p>
          <a:p>
            <a:pPr marL="285750" indent="-285750">
              <a:buFont typeface="Wingdings" panose="05000000000000000000" pitchFamily="2" charset="2"/>
              <a:buChar char="Ø"/>
            </a:pPr>
            <a:r>
              <a:rPr lang="en-US" sz="1500" b="1">
                <a:solidFill>
                  <a:schemeClr val="tx2"/>
                </a:solidFill>
              </a:rPr>
              <a:t>Business Meals</a:t>
            </a:r>
          </a:p>
          <a:p>
            <a:pPr marL="285750" indent="-285750">
              <a:buFont typeface="Wingdings" panose="05000000000000000000" pitchFamily="2" charset="2"/>
              <a:buChar char="Ø"/>
            </a:pPr>
            <a:r>
              <a:rPr lang="en-US" sz="1500" b="1">
                <a:solidFill>
                  <a:schemeClr val="tx2"/>
                </a:solidFill>
              </a:rPr>
              <a:t>Out-of-Pocket Expenses over $50.00</a:t>
            </a:r>
          </a:p>
          <a:p>
            <a:pPr marL="742950" lvl="1" indent="-285750">
              <a:buFont typeface="Wingdings" panose="05000000000000000000" pitchFamily="2" charset="2"/>
              <a:buChar char="Ø"/>
            </a:pPr>
            <a:endParaRPr lang="en-US" sz="1500">
              <a:solidFill>
                <a:schemeClr val="tx2"/>
              </a:solidFill>
            </a:endParaRPr>
          </a:p>
        </p:txBody>
      </p:sp>
      <p:sp>
        <p:nvSpPr>
          <p:cNvPr id="10" name="TextBox 9">
            <a:extLst>
              <a:ext uri="{FF2B5EF4-FFF2-40B4-BE49-F238E27FC236}">
                <a16:creationId xmlns:a16="http://schemas.microsoft.com/office/drawing/2014/main" id="{A4E668EE-F9DA-44F1-8E99-59DEAA76C149}"/>
              </a:ext>
            </a:extLst>
          </p:cNvPr>
          <p:cNvSpPr txBox="1"/>
          <p:nvPr/>
        </p:nvSpPr>
        <p:spPr>
          <a:xfrm>
            <a:off x="4865915" y="3200400"/>
            <a:ext cx="7326085" cy="3139321"/>
          </a:xfrm>
          <a:prstGeom prst="rect">
            <a:avLst/>
          </a:prstGeom>
          <a:noFill/>
        </p:spPr>
        <p:txBody>
          <a:bodyPr wrap="square" rtlCol="0">
            <a:spAutoFit/>
          </a:bodyPr>
          <a:lstStyle/>
          <a:p>
            <a:r>
              <a:rPr lang="en-US" sz="1500" b="1"/>
              <a:t>Expense Report Notes</a:t>
            </a:r>
            <a:r>
              <a:rPr lang="en-US" sz="1500" b="1">
                <a:solidFill>
                  <a:schemeClr val="tx2"/>
                </a:solidFill>
              </a:rPr>
              <a:t>:</a:t>
            </a:r>
          </a:p>
          <a:p>
            <a:pPr marL="285750" indent="-285750">
              <a:buFont typeface="Wingdings" panose="05000000000000000000" pitchFamily="2" charset="2"/>
              <a:buChar char="Ø"/>
            </a:pPr>
            <a:r>
              <a:rPr lang="en-US" sz="1500" b="1">
                <a:solidFill>
                  <a:schemeClr val="tx2"/>
                </a:solidFill>
              </a:rPr>
              <a:t>Enter your itinerary first! Use the city your </a:t>
            </a:r>
            <a:r>
              <a:rPr lang="en-US" sz="1500" b="1" u="sng">
                <a:solidFill>
                  <a:schemeClr val="tx2"/>
                </a:solidFill>
              </a:rPr>
              <a:t>lodging is located</a:t>
            </a:r>
            <a:r>
              <a:rPr lang="en-US" sz="1500" b="1">
                <a:solidFill>
                  <a:schemeClr val="tx2"/>
                </a:solidFill>
              </a:rPr>
              <a:t>, not the location you flew into. </a:t>
            </a:r>
          </a:p>
          <a:p>
            <a:pPr marL="285750" indent="-285750">
              <a:buFont typeface="Wingdings" panose="05000000000000000000" pitchFamily="2" charset="2"/>
              <a:buChar char="Ø"/>
            </a:pPr>
            <a:r>
              <a:rPr lang="en-US" sz="1500" b="1" err="1">
                <a:solidFill>
                  <a:schemeClr val="tx2"/>
                </a:solidFill>
              </a:rPr>
              <a:t>Opt</a:t>
            </a:r>
            <a:r>
              <a:rPr lang="en-US" sz="1500" b="1">
                <a:solidFill>
                  <a:schemeClr val="tx2"/>
                </a:solidFill>
              </a:rPr>
              <a:t> out of any provided meals (hotel, conference, flight, business meals)</a:t>
            </a:r>
          </a:p>
          <a:p>
            <a:pPr marL="285750" indent="-285750">
              <a:buFont typeface="Wingdings" panose="05000000000000000000" pitchFamily="2" charset="2"/>
              <a:buChar char="Ø"/>
            </a:pPr>
            <a:r>
              <a:rPr lang="en-US" sz="1500" b="1">
                <a:solidFill>
                  <a:schemeClr val="tx2"/>
                </a:solidFill>
              </a:rPr>
              <a:t>Daily allowances are reduced to 75% on departure and arrival days </a:t>
            </a: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marL="285750" indent="-285750">
              <a:buFont typeface="Wingdings" panose="05000000000000000000" pitchFamily="2" charset="2"/>
              <a:buChar char="Ø"/>
            </a:pPr>
            <a:r>
              <a:rPr lang="en-US" sz="1500" b="1">
                <a:solidFill>
                  <a:schemeClr val="tx2"/>
                </a:solidFill>
              </a:rPr>
              <a:t>Include to/from on all Taxi/Uber/Lyft rides</a:t>
            </a:r>
          </a:p>
          <a:p>
            <a:pPr marL="285750" indent="-285750">
              <a:buFont typeface="Wingdings" panose="05000000000000000000" pitchFamily="2" charset="2"/>
              <a:buChar char="Ø"/>
            </a:pPr>
            <a:r>
              <a:rPr lang="en-US" sz="1500" b="1">
                <a:solidFill>
                  <a:schemeClr val="tx2"/>
                </a:solidFill>
              </a:rPr>
              <a:t>Uber/Lyft reservations, XL, and/or SUV will </a:t>
            </a:r>
            <a:r>
              <a:rPr lang="en-US" sz="1500" b="1" i="1">
                <a:solidFill>
                  <a:schemeClr val="tx2"/>
                </a:solidFill>
              </a:rPr>
              <a:t>require business justification</a:t>
            </a:r>
            <a:r>
              <a:rPr lang="en-US" sz="1500" b="1">
                <a:solidFill>
                  <a:schemeClr val="tx2"/>
                </a:solidFill>
              </a:rPr>
              <a:t>.</a:t>
            </a:r>
          </a:p>
          <a:p>
            <a:pPr marL="285750" indent="-285750">
              <a:buFont typeface="Wingdings" panose="05000000000000000000" pitchFamily="2" charset="2"/>
              <a:buChar char="Ø"/>
            </a:pPr>
            <a:r>
              <a:rPr lang="en-US" sz="1500" b="1">
                <a:solidFill>
                  <a:schemeClr val="tx2"/>
                </a:solidFill>
              </a:rPr>
              <a:t>Tipping is limited to no more than 20%</a:t>
            </a:r>
          </a:p>
          <a:p>
            <a:pPr marL="285750" indent="-285750">
              <a:buFont typeface="Wingdings" panose="05000000000000000000" pitchFamily="2" charset="2"/>
              <a:buChar char="Ø"/>
            </a:pPr>
            <a:r>
              <a:rPr lang="en-US" sz="1500" b="1">
                <a:solidFill>
                  <a:schemeClr val="tx2"/>
                </a:solidFill>
              </a:rPr>
              <a:t>Flights purchased in Concur with the airfare card must be added to the report. It will not reimburse the traveler, but all airfare card purchased flights will need to be reconciled.</a:t>
            </a:r>
          </a:p>
          <a:p>
            <a:r>
              <a:rPr lang="en-US" sz="1500" b="1">
                <a:solidFill>
                  <a:schemeClr val="tx2"/>
                </a:solidFill>
              </a:rPr>
              <a:t>*All receipts MUST show proof-of-payment</a:t>
            </a:r>
          </a:p>
          <a:p>
            <a:endParaRPr lang="en-US" sz="1500" b="1">
              <a:solidFill>
                <a:schemeClr val="tx2"/>
              </a:solidFill>
            </a:endParaRPr>
          </a:p>
        </p:txBody>
      </p:sp>
    </p:spTree>
    <p:extLst>
      <p:ext uri="{BB962C8B-B14F-4D97-AF65-F5344CB8AC3E}">
        <p14:creationId xmlns:p14="http://schemas.microsoft.com/office/powerpoint/2010/main" val="1423675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FD774-4B55-3478-6416-608DB17CA63F}"/>
              </a:ext>
            </a:extLst>
          </p:cNvPr>
          <p:cNvSpPr>
            <a:spLocks noGrp="1"/>
          </p:cNvSpPr>
          <p:nvPr>
            <p:ph type="title"/>
          </p:nvPr>
        </p:nvSpPr>
        <p:spPr>
          <a:xfrm>
            <a:off x="838200" y="365125"/>
            <a:ext cx="10774680" cy="741299"/>
          </a:xfrm>
        </p:spPr>
        <p:txBody>
          <a:bodyPr/>
          <a:lstStyle/>
          <a:p>
            <a:pPr algn="ctr"/>
            <a:r>
              <a:rPr lang="en-US"/>
              <a:t>Useful links and information</a:t>
            </a:r>
          </a:p>
        </p:txBody>
      </p:sp>
      <p:sp>
        <p:nvSpPr>
          <p:cNvPr id="4" name="TextBox 3">
            <a:extLst>
              <a:ext uri="{FF2B5EF4-FFF2-40B4-BE49-F238E27FC236}">
                <a16:creationId xmlns:a16="http://schemas.microsoft.com/office/drawing/2014/main" id="{AB11240E-4CBD-92F5-0ACA-50D7FBC66F1A}"/>
              </a:ext>
            </a:extLst>
          </p:cNvPr>
          <p:cNvSpPr txBox="1"/>
          <p:nvPr/>
        </p:nvSpPr>
        <p:spPr>
          <a:xfrm>
            <a:off x="838200" y="1223510"/>
            <a:ext cx="11250168" cy="4862870"/>
          </a:xfrm>
          <a:prstGeom prst="rect">
            <a:avLst/>
          </a:prstGeom>
          <a:noFill/>
        </p:spPr>
        <p:txBody>
          <a:bodyPr wrap="square">
            <a:spAutoFit/>
          </a:bodyPr>
          <a:lstStyle/>
          <a:p>
            <a:pPr algn="ctr"/>
            <a:r>
              <a:rPr lang="en-US" sz="1600" b="1" u="sng">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My ASU TRIP</a:t>
            </a:r>
            <a:endParaRPr lang="en-US" sz="1600" b="1" u="sng">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US" sz="1600" b="1"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ECEE Business Office Purchasing, Travel and Reimbursements</a:t>
            </a:r>
            <a:r>
              <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p>
          <a:p>
            <a:pPr algn="ctr"/>
            <a:r>
              <a:rPr lang="en-US" sz="1600" b="1" u="sng">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Student Internation Travel Registration System</a:t>
            </a:r>
            <a:endParaRPr lang="en-US" sz="1600" b="1" u="sng">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US" sz="1600" b="1"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Per-Diem Allowances</a:t>
            </a:r>
            <a:endPar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US" sz="1600" b="1"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ASU Travel Policy</a:t>
            </a:r>
            <a:r>
              <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p>
          <a:p>
            <a:pPr algn="ctr"/>
            <a:r>
              <a:rPr lang="en-US" sz="1600" b="1"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Print My Concur Invoice</a:t>
            </a:r>
            <a:r>
              <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p>
          <a:p>
            <a:pPr algn="ctr"/>
            <a:r>
              <a:rPr lang="en-US" sz="1600" b="1" u="sng" kern="100">
                <a:solidFill>
                  <a:schemeClr val="tx2"/>
                </a:solidFill>
                <a:effectLst/>
                <a:latin typeface="Aptos" panose="020B0004020202020204" pitchFamily="34" charset="0"/>
                <a:ea typeface="Aptos" panose="020B000402020202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ASU Authorized Driver Training</a:t>
            </a:r>
            <a:r>
              <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rPr>
              <a:t> </a:t>
            </a:r>
          </a:p>
          <a:p>
            <a:endParaRPr lang="en-US" sz="1600" b="1" kern="10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pPr algn="ctr"/>
            <a:r>
              <a:rPr lang="en-US" sz="1400" b="0" i="0" u="none" strike="noStrike" baseline="0">
                <a:latin typeface="Aptos" panose="020B0004020202020204" pitchFamily="34" charset="0"/>
              </a:rPr>
              <a:t>Please remind your travelers to </a:t>
            </a:r>
            <a:r>
              <a:rPr lang="en-US" sz="1400" b="1" i="0" u="none" strike="noStrike" baseline="0">
                <a:latin typeface="Aptos" panose="020B0004020202020204" pitchFamily="34" charset="0"/>
              </a:rPr>
              <a:t>contact Anthony Travel directly if there are any issues with their airfare </a:t>
            </a:r>
            <a:r>
              <a:rPr lang="en-US" sz="1400" b="0" i="0" u="none" strike="noStrike" baseline="0">
                <a:latin typeface="Aptos" panose="020B0004020202020204" pitchFamily="34" charset="0"/>
              </a:rPr>
              <a:t>after the</a:t>
            </a:r>
          </a:p>
          <a:p>
            <a:pPr algn="ctr"/>
            <a:r>
              <a:rPr lang="en-US" sz="1400" b="0" i="0" u="none" strike="noStrike" baseline="0">
                <a:latin typeface="Aptos" panose="020B0004020202020204" pitchFamily="34" charset="0"/>
              </a:rPr>
              <a:t>airfare has been booked/purchased in CONCUR. This could be necessary either before the trip starts or during their trip.</a:t>
            </a:r>
          </a:p>
          <a:p>
            <a:pPr algn="ctr"/>
            <a:r>
              <a:rPr lang="en-US" sz="1400" b="0" i="0" u="none" strike="noStrike" baseline="0">
                <a:latin typeface="Aptos" panose="020B0004020202020204" pitchFamily="34" charset="0"/>
              </a:rPr>
              <a:t>This would include situations like needing to make changes to their flight, if a flight was canceled, if their flight was</a:t>
            </a:r>
          </a:p>
          <a:p>
            <a:pPr algn="ctr"/>
            <a:r>
              <a:rPr lang="en-US" sz="1400" b="0" i="0" u="none" strike="noStrike" baseline="0">
                <a:latin typeface="Aptos" panose="020B0004020202020204" pitchFamily="34" charset="0"/>
              </a:rPr>
              <a:t>delayed and they missed their connecting flight, etc</a:t>
            </a:r>
            <a:r>
              <a:rPr lang="en-US" sz="1400">
                <a:latin typeface="Aptos" panose="020B0004020202020204" pitchFamily="34" charset="0"/>
              </a:rPr>
              <a:t>. </a:t>
            </a:r>
            <a:r>
              <a:rPr lang="en-US" sz="1400" b="0" i="0" u="none" strike="noStrike" baseline="0">
                <a:latin typeface="Aptos" panose="020B0004020202020204" pitchFamily="34" charset="0"/>
              </a:rPr>
              <a:t> ASU travelers should be working directly with Anthony Travel to</a:t>
            </a:r>
          </a:p>
          <a:p>
            <a:pPr algn="ctr"/>
            <a:r>
              <a:rPr lang="en-US" sz="1400" b="0" i="0" u="none" strike="noStrike" baseline="0">
                <a:latin typeface="Aptos" panose="020B0004020202020204" pitchFamily="34" charset="0"/>
              </a:rPr>
              <a:t>resolve any issue with their airfare instead of trying to fix the issue on their own with the airlines.</a:t>
            </a:r>
          </a:p>
          <a:p>
            <a:pPr algn="ctr"/>
            <a:r>
              <a:rPr lang="en-US" sz="1400" b="1" i="0" u="none" strike="noStrike" baseline="0">
                <a:latin typeface="Aptos" panose="020B0004020202020204" pitchFamily="34" charset="0"/>
              </a:rPr>
              <a:t>Anthony Travel</a:t>
            </a:r>
          </a:p>
          <a:p>
            <a:pPr algn="ctr"/>
            <a:r>
              <a:rPr lang="en-US" sz="1400" b="0" i="0" u="none" strike="noStrike" baseline="0">
                <a:latin typeface="Aptos" panose="020B0004020202020204" pitchFamily="34" charset="0"/>
              </a:rPr>
              <a:t>Business Hours (Mon – Fri 8am – 5pm PST)</a:t>
            </a:r>
          </a:p>
          <a:p>
            <a:pPr algn="ctr"/>
            <a:r>
              <a:rPr lang="en-US" sz="1400" b="0" i="0" u="none" strike="noStrike" baseline="0">
                <a:latin typeface="Aptos" panose="020B0004020202020204" pitchFamily="34" charset="0"/>
              </a:rPr>
              <a:t>Phone: 480‐739‐9145</a:t>
            </a:r>
          </a:p>
          <a:p>
            <a:pPr algn="ctr"/>
            <a:r>
              <a:rPr lang="en-US" sz="1400" b="1" i="0" u="none" strike="noStrike" baseline="0">
                <a:latin typeface="Aptos" panose="020B0004020202020204" pitchFamily="34" charset="0"/>
              </a:rPr>
              <a:t>After Hours Emergency Domestic</a:t>
            </a:r>
          </a:p>
          <a:p>
            <a:pPr algn="ctr"/>
            <a:r>
              <a:rPr lang="en-US" sz="1400" b="0" i="0" u="none" strike="noStrike" baseline="0">
                <a:latin typeface="Aptos" panose="020B0004020202020204" pitchFamily="34" charset="0"/>
              </a:rPr>
              <a:t>Phone: 800‐342‐9008</a:t>
            </a:r>
          </a:p>
          <a:p>
            <a:pPr algn="ctr"/>
            <a:r>
              <a:rPr lang="en-US" sz="1400" b="1" i="0" u="none" strike="noStrike" baseline="0">
                <a:latin typeface="Aptos" panose="020B0004020202020204" pitchFamily="34" charset="0"/>
              </a:rPr>
              <a:t>After Hours Emergency International</a:t>
            </a:r>
          </a:p>
          <a:p>
            <a:pPr algn="ctr"/>
            <a:r>
              <a:rPr lang="en-US" sz="1400" b="0" i="0" u="none" strike="noStrike" baseline="0">
                <a:latin typeface="Aptos" panose="020B0004020202020204" pitchFamily="34" charset="0"/>
              </a:rPr>
              <a:t>COLLECT: 817‐358‐8606</a:t>
            </a:r>
          </a:p>
          <a:p>
            <a:pPr algn="ctr"/>
            <a:r>
              <a:rPr lang="en-US" sz="1400" b="0" i="0" u="none" strike="noStrike" baseline="0">
                <a:latin typeface="Aptos" panose="020B0004020202020204" pitchFamily="34" charset="0"/>
              </a:rPr>
              <a:t>DIRECT: 682‐233‐1914</a:t>
            </a:r>
            <a:endParaRPr lang="en-US" sz="1400">
              <a:latin typeface="Aptos" panose="020B0004020202020204" pitchFamily="34" charset="0"/>
            </a:endParaRPr>
          </a:p>
        </p:txBody>
      </p:sp>
    </p:spTree>
    <p:extLst>
      <p:ext uri="{BB962C8B-B14F-4D97-AF65-F5344CB8AC3E}">
        <p14:creationId xmlns:p14="http://schemas.microsoft.com/office/powerpoint/2010/main" val="3777412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2EDED4-FBD3-EB5B-BE8D-E1B6FB56C7B9}"/>
              </a:ext>
            </a:extLst>
          </p:cNvPr>
          <p:cNvPicPr>
            <a:picLocks noChangeAspect="1"/>
          </p:cNvPicPr>
          <p:nvPr/>
        </p:nvPicPr>
        <p:blipFill>
          <a:blip r:embed="rId3"/>
          <a:stretch>
            <a:fillRect/>
          </a:stretch>
        </p:blipFill>
        <p:spPr>
          <a:xfrm>
            <a:off x="5347648" y="0"/>
            <a:ext cx="6844352" cy="6129495"/>
          </a:xfrm>
          <a:prstGeom prst="rect">
            <a:avLst/>
          </a:prstGeom>
        </p:spPr>
      </p:pic>
      <p:pic>
        <p:nvPicPr>
          <p:cNvPr id="16" name="Picture 15">
            <a:extLst>
              <a:ext uri="{FF2B5EF4-FFF2-40B4-BE49-F238E27FC236}">
                <a16:creationId xmlns:a16="http://schemas.microsoft.com/office/drawing/2014/main" id="{91D442D6-E192-CEFE-0494-62F98F78BCFD}"/>
              </a:ext>
            </a:extLst>
          </p:cNvPr>
          <p:cNvPicPr>
            <a:picLocks noChangeAspect="1"/>
          </p:cNvPicPr>
          <p:nvPr/>
        </p:nvPicPr>
        <p:blipFill rotWithShape="1">
          <a:blip r:embed="rId3"/>
          <a:srcRect l="15194"/>
          <a:stretch/>
        </p:blipFill>
        <p:spPr>
          <a:xfrm>
            <a:off x="-52944" y="-1"/>
            <a:ext cx="5804410" cy="6129495"/>
          </a:xfrm>
          <a:prstGeom prst="rect">
            <a:avLst/>
          </a:prstGeom>
        </p:spPr>
      </p:pic>
      <p:sp>
        <p:nvSpPr>
          <p:cNvPr id="4" name="Rectangle 1">
            <a:extLst>
              <a:ext uri="{FF2B5EF4-FFF2-40B4-BE49-F238E27FC236}">
                <a16:creationId xmlns:a16="http://schemas.microsoft.com/office/drawing/2014/main" id="{3638CC2F-5116-5954-044F-13E474794128}"/>
              </a:ext>
            </a:extLst>
          </p:cNvPr>
          <p:cNvSpPr>
            <a:spLocks noGrp="1" noChangeArrowheads="1"/>
          </p:cNvSpPr>
          <p:nvPr>
            <p:ph idx="1"/>
          </p:nvPr>
        </p:nvSpPr>
        <p:spPr bwMode="auto">
          <a:xfrm>
            <a:off x="350874" y="1706911"/>
            <a:ext cx="706481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800" b="1" i="0" u="none" strike="noStrike" cap="none" normalizeH="0" baseline="0">
                <a:ln>
                  <a:noFill/>
                </a:ln>
                <a:solidFill>
                  <a:srgbClr val="FFC000"/>
                </a:solidFill>
                <a:effectLst/>
                <a:latin typeface="Arial" panose="020B0604020202020204" pitchFamily="34" charset="0"/>
              </a:rPr>
              <a:t>Human Resources </a:t>
            </a:r>
            <a:endParaRPr kumimoji="0" lang="en-US" altLang="en-US" sz="1800" b="0" i="0" u="none" strike="noStrike" cap="none" normalizeH="0" baseline="0">
              <a:ln>
                <a:noFill/>
              </a:ln>
              <a:solidFill>
                <a:srgbClr val="FFC000"/>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Student Hires: Offer Letters and Timelines</a:t>
            </a:r>
          </a:p>
          <a:p>
            <a:pPr marL="457200" lvl="1" indent="0" eaLnBrk="0" fontAlgn="base" hangingPunct="0">
              <a:lnSpc>
                <a:spcPct val="100000"/>
              </a:lnSpc>
              <a:spcBef>
                <a:spcPct val="0"/>
              </a:spcBef>
              <a:spcAft>
                <a:spcPct val="0"/>
              </a:spcAft>
              <a:buFontTx/>
              <a:buChar char="•"/>
            </a:pPr>
            <a:r>
              <a:rPr lang="en-US" altLang="en-US" sz="1400">
                <a:solidFill>
                  <a:srgbClr val="FFC000"/>
                </a:solidFill>
                <a:latin typeface="Arial" panose="020B0604020202020204" pitchFamily="34" charset="0"/>
              </a:rPr>
              <a:t>Business Ops Duties/Assignments </a:t>
            </a:r>
            <a:endParaRPr kumimoji="0" lang="en-US" altLang="en-US" sz="1400" b="0" i="0" u="none" strike="noStrike" cap="none" normalizeH="0" baseline="0">
              <a:ln>
                <a:noFill/>
              </a:ln>
              <a:solidFill>
                <a:srgbClr val="FFC000"/>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lang="en-US" altLang="en-US" sz="1400">
                <a:solidFill>
                  <a:srgbClr val="FFC000"/>
                </a:solidFill>
                <a:latin typeface="Arial" panose="020B0604020202020204" pitchFamily="34" charset="0"/>
              </a:rPr>
              <a:t>Social Security Number Application </a:t>
            </a:r>
            <a:endParaRPr lang="en-US" altLang="en-US" sz="1800" b="1">
              <a:solidFill>
                <a:srgbClr val="FFC000"/>
              </a:solidFill>
              <a:latin typeface="Arial" panose="020B0604020202020204" pitchFamily="34" charset="0"/>
            </a:endParaRPr>
          </a:p>
          <a:p>
            <a:pPr marL="0" indent="0" eaLnBrk="0" fontAlgn="base" hangingPunct="0">
              <a:lnSpc>
                <a:spcPct val="100000"/>
              </a:lnSpc>
              <a:spcBef>
                <a:spcPct val="0"/>
              </a:spcBef>
              <a:spcAft>
                <a:spcPct val="0"/>
              </a:spcAft>
              <a:buNone/>
            </a:pPr>
            <a:r>
              <a:rPr kumimoji="0" lang="en-US" altLang="en-US" sz="1800" b="1" i="0" u="none" strike="noStrike" cap="none" normalizeH="0" baseline="0">
                <a:ln>
                  <a:noFill/>
                </a:ln>
                <a:solidFill>
                  <a:srgbClr val="FFC000"/>
                </a:solidFill>
                <a:effectLst/>
                <a:latin typeface="Arial" panose="020B0604020202020204" pitchFamily="34" charset="0"/>
              </a:rPr>
              <a:t>Travel Process</a:t>
            </a:r>
            <a:endParaRPr kumimoji="0" lang="en-US" altLang="en-US" sz="1800" b="0" i="0" u="none" strike="noStrike" cap="none" normalizeH="0" baseline="0">
              <a:ln>
                <a:noFill/>
              </a:ln>
              <a:solidFill>
                <a:srgbClr val="FFC000"/>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Domestic &amp; International</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TAR Form &amp; Concur Request</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After Travel Procedures</a:t>
            </a:r>
          </a:p>
          <a:p>
            <a:pPr marL="0" marR="0" lvl="0" indent="0" algn="l" defTabSz="914400" rtl="0" eaLnBrk="0" fontAlgn="base" latinLnBrk="0" hangingPunct="0">
              <a:lnSpc>
                <a:spcPct val="100000"/>
              </a:lnSpc>
              <a:spcBef>
                <a:spcPct val="0"/>
              </a:spcBef>
              <a:spcAft>
                <a:spcPct val="0"/>
              </a:spcAft>
              <a:buClrTx/>
              <a:buSzTx/>
              <a:buNone/>
              <a:tabLst/>
            </a:pPr>
            <a:r>
              <a:rPr lang="en-US" altLang="en-US" sz="1800" b="1">
                <a:solidFill>
                  <a:srgbClr val="FFC000"/>
                </a:solidFill>
                <a:latin typeface="Arial" panose="020B0604020202020204" pitchFamily="34" charset="0"/>
              </a:rPr>
              <a:t>Purchasing and Additional Services</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Purchase &amp; Reimbursement Requests</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FedEx Shipping </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Key Requests &amp; ISAAC Access (Key Fob System)</a:t>
            </a: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Conference Room Reservations</a:t>
            </a:r>
          </a:p>
          <a:p>
            <a:pPr marL="457200" lvl="1" indent="0" eaLnBrk="0" fontAlgn="base" hangingPunct="0">
              <a:lnSpc>
                <a:spcPct val="100000"/>
              </a:lnSpc>
              <a:spcBef>
                <a:spcPct val="0"/>
              </a:spcBef>
              <a:spcAft>
                <a:spcPct val="0"/>
              </a:spcAft>
              <a:buNone/>
            </a:pPr>
            <a:endParaRPr kumimoji="0" lang="en-US" altLang="en-US" sz="1400" b="0" i="0" u="none" strike="noStrike" cap="none" normalizeH="0" baseline="0">
              <a:ln>
                <a:noFill/>
              </a:ln>
              <a:solidFill>
                <a:srgbClr val="FFC000"/>
              </a:solidFill>
              <a:effectLst/>
              <a:latin typeface="Arial" panose="020B0604020202020204" pitchFamily="34" charset="0"/>
            </a:endParaRPr>
          </a:p>
          <a:p>
            <a:pPr marL="457200" lvl="1" indent="0" eaLnBrk="0" fontAlgn="base" hangingPunct="0">
              <a:lnSpc>
                <a:spcPct val="100000"/>
              </a:lnSpc>
              <a:spcBef>
                <a:spcPct val="0"/>
              </a:spcBef>
              <a:spcAft>
                <a:spcPct val="0"/>
              </a:spcAft>
              <a:buNone/>
            </a:pPr>
            <a:endParaRPr kumimoji="0" lang="en-US" altLang="en-US" sz="1400" b="0" i="0" u="none" strike="noStrike" cap="none" normalizeH="0" baseline="0">
              <a:ln>
                <a:noFill/>
              </a:ln>
              <a:solidFill>
                <a:srgbClr val="FFC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537C4517-1EA5-BAF9-5F11-FBCFA600CC37}"/>
              </a:ext>
            </a:extLst>
          </p:cNvPr>
          <p:cNvSpPr>
            <a:spLocks noGrp="1"/>
          </p:cNvSpPr>
          <p:nvPr>
            <p:ph type="title"/>
          </p:nvPr>
        </p:nvSpPr>
        <p:spPr/>
        <p:txBody>
          <a:bodyPr/>
          <a:lstStyle/>
          <a:p>
            <a:r>
              <a:rPr lang="en-US" b="1"/>
              <a:t>Agenda</a:t>
            </a:r>
            <a:r>
              <a:rPr lang="en-US"/>
              <a:t> </a:t>
            </a:r>
          </a:p>
        </p:txBody>
      </p:sp>
    </p:spTree>
    <p:extLst>
      <p:ext uri="{BB962C8B-B14F-4D97-AF65-F5344CB8AC3E}">
        <p14:creationId xmlns:p14="http://schemas.microsoft.com/office/powerpoint/2010/main" val="2522239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07A277-69A7-E0BA-D969-501D2779FEF9}"/>
              </a:ext>
            </a:extLst>
          </p:cNvPr>
          <p:cNvPicPr>
            <a:picLocks noChangeAspect="1"/>
          </p:cNvPicPr>
          <p:nvPr/>
        </p:nvPicPr>
        <p:blipFill>
          <a:blip r:embed="rId3"/>
          <a:stretch>
            <a:fillRect/>
          </a:stretch>
        </p:blipFill>
        <p:spPr>
          <a:xfrm>
            <a:off x="-6350" y="0"/>
            <a:ext cx="12191999" cy="6073254"/>
          </a:xfrm>
          <a:prstGeom prst="rect">
            <a:avLst/>
          </a:prstGeom>
        </p:spPr>
      </p:pic>
      <p:sp>
        <p:nvSpPr>
          <p:cNvPr id="2" name="Title 1">
            <a:extLst>
              <a:ext uri="{FF2B5EF4-FFF2-40B4-BE49-F238E27FC236}">
                <a16:creationId xmlns:a16="http://schemas.microsoft.com/office/drawing/2014/main" id="{B5F67E88-172E-1B4D-EC88-2E30C604F823}"/>
              </a:ext>
            </a:extLst>
          </p:cNvPr>
          <p:cNvSpPr>
            <a:spLocks noGrp="1"/>
          </p:cNvSpPr>
          <p:nvPr>
            <p:ph type="title"/>
          </p:nvPr>
        </p:nvSpPr>
        <p:spPr>
          <a:xfrm>
            <a:off x="838200" y="2644017"/>
            <a:ext cx="10515600" cy="2852737"/>
          </a:xfrm>
        </p:spPr>
        <p:txBody>
          <a:bodyPr anchor="b">
            <a:normAutofit fontScale="90000"/>
          </a:bodyPr>
          <a:lstStyle/>
          <a:p>
            <a:r>
              <a:rPr lang="en-US" altLang="en-US" sz="3600" b="1">
                <a:solidFill>
                  <a:schemeClr val="tx2"/>
                </a:solidFill>
                <a:latin typeface="Arial" panose="020B0604020202020204" pitchFamily="34" charset="0"/>
              </a:rPr>
              <a:t>Purchasing and Additional Services</a:t>
            </a:r>
            <a:br>
              <a:rPr lang="en-US" altLang="en-US" sz="3600" b="1">
                <a:solidFill>
                  <a:srgbClr val="FFC000"/>
                </a:solidFill>
                <a:latin typeface="Arial" panose="020B0604020202020204" pitchFamily="34" charset="0"/>
              </a:rPr>
            </a:br>
            <a:br>
              <a:rPr lang="en-US" altLang="en-US" sz="3600" b="1">
                <a:solidFill>
                  <a:srgbClr val="FFC000"/>
                </a:solidFill>
                <a:latin typeface="Arial" panose="020B0604020202020204" pitchFamily="34" charset="0"/>
              </a:rPr>
            </a:br>
            <a:r>
              <a:rPr lang="en-US" altLang="en-US" sz="2700" b="1">
                <a:solidFill>
                  <a:srgbClr val="FFC000"/>
                </a:solidFill>
                <a:latin typeface="Arial" panose="020B0604020202020204" pitchFamily="34" charset="0"/>
              </a:rPr>
              <a:t>This section will cover  </a:t>
            </a:r>
            <a:br>
              <a:rPr lang="en-US" altLang="en-US" sz="2000" b="1">
                <a:solidFill>
                  <a:srgbClr val="FFC000"/>
                </a:solidFill>
                <a:latin typeface="Arial" panose="020B0604020202020204" pitchFamily="34" charset="0"/>
              </a:rPr>
            </a:br>
            <a:r>
              <a:rPr lang="en-US" altLang="en-US" sz="2000">
                <a:solidFill>
                  <a:srgbClr val="FFC000"/>
                </a:solidFill>
                <a:latin typeface="Arial" panose="020B0604020202020204" pitchFamily="34" charset="0"/>
              </a:rPr>
              <a:t>General Business Office Info/Services Provided</a:t>
            </a:r>
            <a:br>
              <a:rPr lang="en-US" altLang="en-US" sz="2000">
                <a:solidFill>
                  <a:srgbClr val="FFC000"/>
                </a:solidFill>
                <a:latin typeface="Arial" panose="020B0604020202020204" pitchFamily="34" charset="0"/>
              </a:rPr>
            </a:br>
            <a:r>
              <a:rPr lang="en-US" altLang="en-US" sz="2000">
                <a:solidFill>
                  <a:srgbClr val="FFC000"/>
                </a:solidFill>
                <a:latin typeface="Arial" panose="020B0604020202020204" pitchFamily="34" charset="0"/>
              </a:rPr>
              <a:t>Key Requests</a:t>
            </a:r>
            <a:br>
              <a:rPr lang="en-US" altLang="en-US" sz="2000">
                <a:solidFill>
                  <a:srgbClr val="FFC000"/>
                </a:solidFill>
                <a:latin typeface="Arial" panose="020B0604020202020204" pitchFamily="34" charset="0"/>
              </a:rPr>
            </a:br>
            <a:r>
              <a:rPr lang="en-US" altLang="en-US" sz="2000">
                <a:solidFill>
                  <a:srgbClr val="FFC000"/>
                </a:solidFill>
                <a:latin typeface="Arial" panose="020B0604020202020204" pitchFamily="34" charset="0"/>
              </a:rPr>
              <a:t>ISAAC Access (Key Fob System)</a:t>
            </a:r>
            <a:br>
              <a:rPr lang="en-US" altLang="en-US" sz="2000">
                <a:solidFill>
                  <a:srgbClr val="FFC000"/>
                </a:solidFill>
                <a:latin typeface="Arial" panose="020B0604020202020204" pitchFamily="34" charset="0"/>
              </a:rPr>
            </a:br>
            <a:r>
              <a:rPr lang="en-US" altLang="en-US" sz="2000">
                <a:solidFill>
                  <a:srgbClr val="FFC000"/>
                </a:solidFill>
                <a:latin typeface="Arial" panose="020B0604020202020204" pitchFamily="34" charset="0"/>
              </a:rPr>
              <a:t>Purchase Request </a:t>
            </a:r>
            <a:br>
              <a:rPr lang="en-US" altLang="en-US" sz="2000">
                <a:solidFill>
                  <a:srgbClr val="FFC000"/>
                </a:solidFill>
                <a:latin typeface="Arial" panose="020B0604020202020204" pitchFamily="34" charset="0"/>
              </a:rPr>
            </a:br>
            <a:r>
              <a:rPr lang="en-US" altLang="en-US" sz="2000">
                <a:solidFill>
                  <a:srgbClr val="FFC000"/>
                </a:solidFill>
                <a:latin typeface="Arial" panose="020B0604020202020204" pitchFamily="34" charset="0"/>
              </a:rPr>
              <a:t>Reimbursement Request </a:t>
            </a:r>
            <a:br>
              <a:rPr lang="en-US" altLang="en-US" sz="2000">
                <a:solidFill>
                  <a:srgbClr val="FFC000"/>
                </a:solidFill>
                <a:latin typeface="Arial" panose="020B0604020202020204" pitchFamily="34" charset="0"/>
              </a:rPr>
            </a:br>
            <a:r>
              <a:rPr lang="en-US" altLang="en-US" sz="2000">
                <a:solidFill>
                  <a:srgbClr val="FFC000"/>
                </a:solidFill>
                <a:latin typeface="Arial" panose="020B0604020202020204" pitchFamily="34" charset="0"/>
              </a:rPr>
              <a:t>Conference Room Reservation</a:t>
            </a:r>
            <a:br>
              <a:rPr lang="en-US" altLang="en-US" sz="2000">
                <a:solidFill>
                  <a:srgbClr val="FFC000"/>
                </a:solidFill>
                <a:latin typeface="Arial" panose="020B0604020202020204" pitchFamily="34" charset="0"/>
              </a:rPr>
            </a:br>
            <a:r>
              <a:rPr lang="en-US" altLang="en-US" sz="2000">
                <a:solidFill>
                  <a:srgbClr val="FFC000"/>
                </a:solidFill>
                <a:latin typeface="Arial" panose="020B0604020202020204" pitchFamily="34" charset="0"/>
              </a:rPr>
              <a:t>FedEx Shipping </a:t>
            </a:r>
            <a:br>
              <a:rPr lang="en-US" altLang="en-US" sz="2000">
                <a:solidFill>
                  <a:srgbClr val="FFC000"/>
                </a:solidFill>
                <a:latin typeface="Arial" panose="020B0604020202020204" pitchFamily="34" charset="0"/>
              </a:rPr>
            </a:br>
            <a:endParaRPr lang="en-US"/>
          </a:p>
        </p:txBody>
      </p:sp>
      <p:sp>
        <p:nvSpPr>
          <p:cNvPr id="3" name="Subtitle 2">
            <a:extLst>
              <a:ext uri="{FF2B5EF4-FFF2-40B4-BE49-F238E27FC236}">
                <a16:creationId xmlns:a16="http://schemas.microsoft.com/office/drawing/2014/main" id="{0586D6A6-5951-CBAE-8824-ACBAB4057403}"/>
              </a:ext>
            </a:extLst>
          </p:cNvPr>
          <p:cNvSpPr>
            <a:spLocks noGrp="1"/>
          </p:cNvSpPr>
          <p:nvPr>
            <p:ph type="body" idx="1"/>
          </p:nvPr>
        </p:nvSpPr>
        <p:spPr>
          <a:xfrm>
            <a:off x="838200" y="4945298"/>
            <a:ext cx="10515600" cy="839706"/>
          </a:xfrm>
        </p:spPr>
        <p:txBody>
          <a:bodyPr>
            <a:normAutofit/>
          </a:bodyPr>
          <a:lstStyle/>
          <a:p>
            <a:pPr algn="r"/>
            <a:endParaRPr lang="en-US" b="1"/>
          </a:p>
          <a:p>
            <a:r>
              <a:rPr lang="en-US" sz="1800" b="1"/>
              <a:t>Presented By Talia Medina, Business Operations Specialist Sr. </a:t>
            </a:r>
          </a:p>
        </p:txBody>
      </p:sp>
    </p:spTree>
    <p:extLst>
      <p:ext uri="{BB962C8B-B14F-4D97-AF65-F5344CB8AC3E}">
        <p14:creationId xmlns:p14="http://schemas.microsoft.com/office/powerpoint/2010/main" val="696602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26C25A7-18BF-A4F9-8C77-676E201F7A2D}"/>
              </a:ext>
            </a:extLst>
          </p:cNvPr>
          <p:cNvSpPr>
            <a:spLocks noGrp="1"/>
          </p:cNvSpPr>
          <p:nvPr>
            <p:ph type="title"/>
          </p:nvPr>
        </p:nvSpPr>
        <p:spPr>
          <a:xfrm>
            <a:off x="839788" y="457200"/>
            <a:ext cx="3932237" cy="1600200"/>
          </a:xfrm>
        </p:spPr>
        <p:txBody>
          <a:bodyPr/>
          <a:lstStyle/>
          <a:p>
            <a:r>
              <a:rPr lang="en-US"/>
              <a:t>Key Request </a:t>
            </a:r>
          </a:p>
        </p:txBody>
      </p:sp>
      <p:pic>
        <p:nvPicPr>
          <p:cNvPr id="4" name="Picture 3">
            <a:extLst>
              <a:ext uri="{FF2B5EF4-FFF2-40B4-BE49-F238E27FC236}">
                <a16:creationId xmlns:a16="http://schemas.microsoft.com/office/drawing/2014/main" id="{A9F4188F-D730-525A-F238-826C67EEAB36}"/>
              </a:ext>
            </a:extLst>
          </p:cNvPr>
          <p:cNvPicPr>
            <a:picLocks noChangeAspect="1"/>
          </p:cNvPicPr>
          <p:nvPr/>
        </p:nvPicPr>
        <p:blipFill>
          <a:blip r:embed="rId3"/>
          <a:stretch>
            <a:fillRect/>
          </a:stretch>
        </p:blipFill>
        <p:spPr>
          <a:xfrm>
            <a:off x="5359295" y="800937"/>
            <a:ext cx="6172200" cy="1373314"/>
          </a:xfrm>
          <a:prstGeom prst="rect">
            <a:avLst/>
          </a:prstGeom>
          <a:noFill/>
        </p:spPr>
      </p:pic>
      <p:sp>
        <p:nvSpPr>
          <p:cNvPr id="3" name="TextBox 2">
            <a:extLst>
              <a:ext uri="{FF2B5EF4-FFF2-40B4-BE49-F238E27FC236}">
                <a16:creationId xmlns:a16="http://schemas.microsoft.com/office/drawing/2014/main" id="{BFD629BC-7F7E-2450-B63C-AF7F71D577A0}"/>
              </a:ext>
            </a:extLst>
          </p:cNvPr>
          <p:cNvSpPr txBox="1"/>
          <p:nvPr/>
        </p:nvSpPr>
        <p:spPr>
          <a:xfrm>
            <a:off x="839788" y="2057400"/>
            <a:ext cx="3932237" cy="3811588"/>
          </a:xfrm>
          <a:prstGeom prst="rect">
            <a:avLst/>
          </a:prstGeom>
        </p:spPr>
        <p:txBody>
          <a:bodyPr vert="horz" lIns="91440" tIns="45720" rIns="91440" bIns="45720" rtlCol="0">
            <a:normAutofit/>
          </a:bodyPr>
          <a:lstStyle/>
          <a:p>
            <a:pPr>
              <a:lnSpc>
                <a:spcPct val="90000"/>
              </a:lnSpc>
              <a:spcBef>
                <a:spcPts val="1000"/>
              </a:spcBef>
            </a:pPr>
            <a:r>
              <a:rPr lang="en-US" sz="1600" kern="1200">
                <a:latin typeface="+mn-lt"/>
                <a:ea typeface="+mn-ea"/>
                <a:cs typeface="+mn-cs"/>
                <a:hlinkClick r:id="rId4">
                  <a:extLst>
                    <a:ext uri="{A12FA001-AC4F-418D-AE19-62706E023703}">
                      <ahyp:hlinkClr xmlns:ahyp="http://schemas.microsoft.com/office/drawing/2018/hyperlinkcolor" val="tx"/>
                    </a:ext>
                  </a:extLst>
                </a:hlinkClick>
              </a:rPr>
              <a:t>Key request form</a:t>
            </a:r>
            <a:r>
              <a:rPr lang="en-US" sz="1600" kern="1200">
                <a:latin typeface="+mn-lt"/>
                <a:ea typeface="+mn-ea"/>
                <a:cs typeface="+mn-cs"/>
              </a:rPr>
              <a:t> – Scroll Down to Key Request and select the complete the key request that aligns best. To process this request, y</a:t>
            </a:r>
            <a:r>
              <a:rPr lang="en-US" sz="1600"/>
              <a:t>ou will need PI Approval &amp; an account number for the $7.00 per key. </a:t>
            </a:r>
            <a:endParaRPr lang="en-US" sz="1600" kern="1200">
              <a:latin typeface="+mn-lt"/>
              <a:ea typeface="+mn-ea"/>
              <a:cs typeface="+mn-cs"/>
            </a:endParaRPr>
          </a:p>
          <a:p>
            <a:pPr>
              <a:lnSpc>
                <a:spcPct val="90000"/>
              </a:lnSpc>
              <a:spcBef>
                <a:spcPts val="1000"/>
              </a:spcBef>
            </a:pPr>
            <a:endParaRPr lang="en-US" sz="1600" kern="1200">
              <a:latin typeface="+mn-lt"/>
              <a:ea typeface="+mn-ea"/>
              <a:cs typeface="+mn-cs"/>
            </a:endParaRPr>
          </a:p>
          <a:p>
            <a:pPr>
              <a:lnSpc>
                <a:spcPct val="90000"/>
              </a:lnSpc>
              <a:spcBef>
                <a:spcPts val="1000"/>
              </a:spcBef>
            </a:pPr>
            <a:endParaRPr lang="en-US" sz="1600" kern="1200">
              <a:latin typeface="+mn-lt"/>
              <a:ea typeface="+mn-ea"/>
              <a:cs typeface="+mn-cs"/>
            </a:endParaRPr>
          </a:p>
          <a:p>
            <a:pPr>
              <a:lnSpc>
                <a:spcPct val="90000"/>
              </a:lnSpc>
              <a:spcBef>
                <a:spcPts val="1000"/>
              </a:spcBef>
            </a:pPr>
            <a:r>
              <a:rPr lang="en-US" sz="1600" i="0" kern="1200">
                <a:latin typeface="+mn-lt"/>
                <a:ea typeface="+mn-ea"/>
                <a:cs typeface="+mn-cs"/>
              </a:rPr>
              <a:t>Key requests could take several weeks to complete. Once the key has been made, you (the person who submitted the request) will get an email from Melanie Lamm saying that the key is ready and how to pick it </a:t>
            </a:r>
            <a:endParaRPr lang="en-US" sz="1600" kern="1200">
              <a:latin typeface="+mn-lt"/>
              <a:ea typeface="+mn-ea"/>
              <a:cs typeface="+mn-cs"/>
            </a:endParaRPr>
          </a:p>
        </p:txBody>
      </p:sp>
      <p:pic>
        <p:nvPicPr>
          <p:cNvPr id="6" name="Picture 5">
            <a:extLst>
              <a:ext uri="{FF2B5EF4-FFF2-40B4-BE49-F238E27FC236}">
                <a16:creationId xmlns:a16="http://schemas.microsoft.com/office/drawing/2014/main" id="{26CEC450-75DF-F24E-6FC1-7AC0E5298769}"/>
              </a:ext>
            </a:extLst>
          </p:cNvPr>
          <p:cNvPicPr>
            <a:picLocks noChangeAspect="1"/>
          </p:cNvPicPr>
          <p:nvPr/>
        </p:nvPicPr>
        <p:blipFill>
          <a:blip r:embed="rId5"/>
          <a:stretch>
            <a:fillRect/>
          </a:stretch>
        </p:blipFill>
        <p:spPr>
          <a:xfrm>
            <a:off x="5948866" y="2729199"/>
            <a:ext cx="4993057" cy="2645893"/>
          </a:xfrm>
          <a:prstGeom prst="rect">
            <a:avLst/>
          </a:prstGeom>
        </p:spPr>
      </p:pic>
    </p:spTree>
    <p:extLst>
      <p:ext uri="{BB962C8B-B14F-4D97-AF65-F5344CB8AC3E}">
        <p14:creationId xmlns:p14="http://schemas.microsoft.com/office/powerpoint/2010/main" val="2177054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3B2156-CE5F-3DA5-562A-1C540D98C4D0}"/>
              </a:ext>
            </a:extLst>
          </p:cNvPr>
          <p:cNvSpPr txBox="1"/>
          <p:nvPr/>
        </p:nvSpPr>
        <p:spPr>
          <a:xfrm>
            <a:off x="6255026" y="2202359"/>
            <a:ext cx="6096000" cy="1538883"/>
          </a:xfrm>
          <a:prstGeom prst="rect">
            <a:avLst/>
          </a:prstGeom>
          <a:noFill/>
        </p:spPr>
        <p:txBody>
          <a:bodyPr wrap="square">
            <a:spAutoFit/>
          </a:bodyPr>
          <a:lstStyle/>
          <a:p>
            <a:pPr marL="285750" indent="-285750" algn="l">
              <a:buClr>
                <a:srgbClr val="EF8C6A"/>
              </a:buClr>
              <a:buFont typeface="Arial"/>
              <a:buChar char="•"/>
            </a:pPr>
            <a:r>
              <a:rPr lang="en-US" sz="2000" i="0"/>
              <a:t> Please visit the </a:t>
            </a:r>
            <a:r>
              <a:rPr lang="en-US" sz="2000" i="0">
                <a:solidFill>
                  <a:srgbClr val="FFC000">
                    <a:alpha val="70000"/>
                  </a:srgbClr>
                </a:solidFill>
                <a:hlinkClick r:id="rId3">
                  <a:extLst>
                    <a:ext uri="{A12FA001-AC4F-418D-AE19-62706E023703}">
                      <ahyp:hlinkClr xmlns:ahyp="http://schemas.microsoft.com/office/drawing/2018/hyperlinkcolor" val="tx"/>
                    </a:ext>
                  </a:extLst>
                </a:hlinkClick>
              </a:rPr>
              <a:t>Fulton ISAAC Access request</a:t>
            </a:r>
            <a:r>
              <a:rPr lang="en-US" sz="2000" i="0"/>
              <a:t> page to request classroom/building access.</a:t>
            </a:r>
            <a:endParaRPr lang="en-US" sz="2000">
              <a:solidFill>
                <a:srgbClr val="FFFFFF">
                  <a:alpha val="70000"/>
                </a:srgbClr>
              </a:solidFill>
            </a:endParaRPr>
          </a:p>
          <a:p>
            <a:pPr marL="742950" lvl="1" indent="-285750" algn="l">
              <a:buFont typeface="Arial"/>
              <a:buChar char="•"/>
            </a:pPr>
            <a:r>
              <a:rPr lang="en-US" i="0"/>
              <a:t>Click </a:t>
            </a:r>
            <a:r>
              <a:rPr lang="en-US" b="1"/>
              <a:t>+New Request</a:t>
            </a:r>
            <a:r>
              <a:rPr lang="en-US" i="0"/>
              <a:t> to start your request</a:t>
            </a:r>
            <a:endParaRPr lang="en-US"/>
          </a:p>
          <a:p>
            <a:pPr marL="742950" lvl="1" indent="-285750" algn="l">
              <a:buFont typeface="Arial"/>
              <a:buChar char="•"/>
            </a:pPr>
            <a:r>
              <a:rPr lang="en-US" i="0"/>
              <a:t>Select the Building and Room number(s) </a:t>
            </a:r>
            <a:endParaRPr lang="en-US"/>
          </a:p>
          <a:p>
            <a:pPr marL="742950" lvl="1" indent="-285750" algn="l">
              <a:buFont typeface="Arial"/>
              <a:buChar char="•"/>
            </a:pPr>
            <a:r>
              <a:rPr lang="en-US" i="0"/>
              <a:t>Click Submit </a:t>
            </a:r>
            <a:endParaRPr lang="en-US"/>
          </a:p>
        </p:txBody>
      </p:sp>
      <p:sp>
        <p:nvSpPr>
          <p:cNvPr id="14" name="TextBox 13">
            <a:extLst>
              <a:ext uri="{FF2B5EF4-FFF2-40B4-BE49-F238E27FC236}">
                <a16:creationId xmlns:a16="http://schemas.microsoft.com/office/drawing/2014/main" id="{C031785B-8B86-6845-4B9D-B3D308D10AC6}"/>
              </a:ext>
            </a:extLst>
          </p:cNvPr>
          <p:cNvSpPr txBox="1"/>
          <p:nvPr/>
        </p:nvSpPr>
        <p:spPr>
          <a:xfrm>
            <a:off x="7315199" y="1097482"/>
            <a:ext cx="6175512" cy="369332"/>
          </a:xfrm>
          <a:prstGeom prst="rect">
            <a:avLst/>
          </a:prstGeom>
          <a:noFill/>
        </p:spPr>
        <p:txBody>
          <a:bodyPr wrap="square">
            <a:spAutoFit/>
          </a:bodyPr>
          <a:lstStyle/>
          <a:p>
            <a:r>
              <a:rPr lang="en-US" b="1"/>
              <a:t>ISAAC Access (Key Fob Request)</a:t>
            </a:r>
            <a:endParaRPr lang="en-US"/>
          </a:p>
        </p:txBody>
      </p:sp>
      <p:pic>
        <p:nvPicPr>
          <p:cNvPr id="16" name="Picture 15">
            <a:extLst>
              <a:ext uri="{FF2B5EF4-FFF2-40B4-BE49-F238E27FC236}">
                <a16:creationId xmlns:a16="http://schemas.microsoft.com/office/drawing/2014/main" id="{2ADA54C9-C137-AC83-840E-25EF093126DB}"/>
              </a:ext>
            </a:extLst>
          </p:cNvPr>
          <p:cNvPicPr>
            <a:picLocks noChangeAspect="1"/>
          </p:cNvPicPr>
          <p:nvPr/>
        </p:nvPicPr>
        <p:blipFill>
          <a:blip r:embed="rId4"/>
          <a:stretch>
            <a:fillRect/>
          </a:stretch>
        </p:blipFill>
        <p:spPr>
          <a:xfrm>
            <a:off x="320440" y="1003016"/>
            <a:ext cx="6096000" cy="3946671"/>
          </a:xfrm>
          <a:prstGeom prst="rect">
            <a:avLst/>
          </a:prstGeom>
        </p:spPr>
      </p:pic>
      <p:cxnSp>
        <p:nvCxnSpPr>
          <p:cNvPr id="18" name="Straight Arrow Connector 17">
            <a:extLst>
              <a:ext uri="{FF2B5EF4-FFF2-40B4-BE49-F238E27FC236}">
                <a16:creationId xmlns:a16="http://schemas.microsoft.com/office/drawing/2014/main" id="{5C6C5AA4-6CC8-042E-D130-13F4714DC6FE}"/>
              </a:ext>
            </a:extLst>
          </p:cNvPr>
          <p:cNvCxnSpPr/>
          <p:nvPr/>
        </p:nvCxnSpPr>
        <p:spPr>
          <a:xfrm flipH="1">
            <a:off x="2323253" y="1584960"/>
            <a:ext cx="460587"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35997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FD831B-4EB6-2C02-273E-2B475AFC5D29}"/>
              </a:ext>
            </a:extLst>
          </p:cNvPr>
          <p:cNvPicPr>
            <a:picLocks noChangeAspect="1"/>
          </p:cNvPicPr>
          <p:nvPr/>
        </p:nvPicPr>
        <p:blipFill>
          <a:blip r:embed="rId3"/>
          <a:stretch>
            <a:fillRect/>
          </a:stretch>
        </p:blipFill>
        <p:spPr>
          <a:xfrm>
            <a:off x="1626703" y="1115954"/>
            <a:ext cx="8938591" cy="4918967"/>
          </a:xfrm>
          <a:prstGeom prst="rect">
            <a:avLst/>
          </a:prstGeom>
        </p:spPr>
      </p:pic>
      <p:sp>
        <p:nvSpPr>
          <p:cNvPr id="4" name="TextBox 3">
            <a:extLst>
              <a:ext uri="{FF2B5EF4-FFF2-40B4-BE49-F238E27FC236}">
                <a16:creationId xmlns:a16="http://schemas.microsoft.com/office/drawing/2014/main" id="{C9520E75-B5A4-948B-FF86-7E7D2F5E9149}"/>
              </a:ext>
            </a:extLst>
          </p:cNvPr>
          <p:cNvSpPr txBox="1"/>
          <p:nvPr/>
        </p:nvSpPr>
        <p:spPr>
          <a:xfrm>
            <a:off x="2372063" y="430696"/>
            <a:ext cx="7447873" cy="461665"/>
          </a:xfrm>
          <a:prstGeom prst="rect">
            <a:avLst/>
          </a:prstGeom>
          <a:noFill/>
        </p:spPr>
        <p:txBody>
          <a:bodyPr wrap="none" rtlCol="0">
            <a:spAutoFit/>
          </a:bodyPr>
          <a:lstStyle/>
          <a:p>
            <a:r>
              <a:rPr lang="en-US" sz="2400" b="1">
                <a:solidFill>
                  <a:schemeClr val="tx2"/>
                </a:solidFill>
              </a:rPr>
              <a:t>How to find the ECEE Business Service webpage </a:t>
            </a:r>
          </a:p>
        </p:txBody>
      </p:sp>
    </p:spTree>
    <p:extLst>
      <p:ext uri="{BB962C8B-B14F-4D97-AF65-F5344CB8AC3E}">
        <p14:creationId xmlns:p14="http://schemas.microsoft.com/office/powerpoint/2010/main" val="342888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851B3-EA69-7807-AD2A-56E6A4EFC036}"/>
              </a:ext>
            </a:extLst>
          </p:cNvPr>
          <p:cNvSpPr txBox="1"/>
          <p:nvPr/>
        </p:nvSpPr>
        <p:spPr>
          <a:xfrm>
            <a:off x="2800239" y="506194"/>
            <a:ext cx="7086602" cy="1570686"/>
          </a:xfrm>
          <a:prstGeom prst="rect">
            <a:avLst/>
          </a:prstGeom>
          <a:noFill/>
        </p:spPr>
        <p:txBody>
          <a:bodyPr wrap="square">
            <a:spAutoFit/>
          </a:bodyPr>
          <a:lstStyle/>
          <a:p>
            <a:pPr algn="ctr"/>
            <a:r>
              <a:rPr lang="en-US" sz="2000"/>
              <a:t>All ECEE Business Ops forms can be found at</a:t>
            </a:r>
          </a:p>
          <a:p>
            <a:pPr algn="ctr"/>
            <a:r>
              <a:rPr lang="en-US" sz="2000">
                <a:solidFill>
                  <a:schemeClr val="tx2">
                    <a:lumMod val="75000"/>
                  </a:schemeClr>
                </a:solidFill>
              </a:rPr>
              <a:t> </a:t>
            </a:r>
            <a:r>
              <a:rPr lang="en-US" sz="2000" b="1">
                <a:solidFill>
                  <a:schemeClr val="tx2"/>
                </a:solidFill>
                <a:hlinkClick r:id="rId3">
                  <a:extLst>
                    <a:ext uri="{A12FA001-AC4F-418D-AE19-62706E023703}">
                      <ahyp:hlinkClr xmlns:ahyp="http://schemas.microsoft.com/office/drawing/2018/hyperlinkcolor" val="tx"/>
                    </a:ext>
                  </a:extLst>
                </a:hlinkClick>
              </a:rPr>
              <a:t>ECEE Business Services website. Click here to start </a:t>
            </a:r>
            <a:r>
              <a:rPr lang="en-US" sz="2000" b="1">
                <a:solidFill>
                  <a:schemeClr val="tx2"/>
                </a:solidFill>
              </a:rPr>
              <a:t> </a:t>
            </a:r>
          </a:p>
          <a:p>
            <a:pPr marL="0" marR="0" algn="ctr">
              <a:lnSpc>
                <a:spcPct val="107000"/>
              </a:lnSpc>
              <a:spcBef>
                <a:spcPts val="0"/>
              </a:spcBef>
              <a:spcAft>
                <a:spcPts val="800"/>
              </a:spcAft>
            </a:pPr>
            <a:endParaRPr lang="en-US" sz="2000" kern="10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2800">
              <a:solidFill>
                <a:schemeClr val="tx2">
                  <a:lumMod val="75000"/>
                </a:schemeClr>
              </a:solidFill>
            </a:endParaRPr>
          </a:p>
        </p:txBody>
      </p:sp>
      <p:sp>
        <p:nvSpPr>
          <p:cNvPr id="6" name="Arrow: Left 5">
            <a:extLst>
              <a:ext uri="{FF2B5EF4-FFF2-40B4-BE49-F238E27FC236}">
                <a16:creationId xmlns:a16="http://schemas.microsoft.com/office/drawing/2014/main" id="{9277EE04-F0A1-5E7F-52BB-BEE200282730}"/>
              </a:ext>
            </a:extLst>
          </p:cNvPr>
          <p:cNvSpPr/>
          <p:nvPr/>
        </p:nvSpPr>
        <p:spPr>
          <a:xfrm>
            <a:off x="7011119" y="2558939"/>
            <a:ext cx="978408" cy="484632"/>
          </a:xfrm>
          <a:prstGeom prst="lef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A7C603-A02B-B7BF-EB1B-80BE6C522C3F}"/>
              </a:ext>
            </a:extLst>
          </p:cNvPr>
          <p:cNvSpPr txBox="1"/>
          <p:nvPr/>
        </p:nvSpPr>
        <p:spPr>
          <a:xfrm>
            <a:off x="8233806" y="2460928"/>
            <a:ext cx="2875722" cy="1754326"/>
          </a:xfrm>
          <a:prstGeom prst="rect">
            <a:avLst/>
          </a:prstGeom>
          <a:noFill/>
        </p:spPr>
        <p:txBody>
          <a:bodyPr wrap="square">
            <a:spAutoFit/>
          </a:bodyPr>
          <a:lstStyle/>
          <a:p>
            <a:r>
              <a:rPr lang="en-US"/>
              <a:t>Click the '+' icon to expand and review the </a:t>
            </a:r>
            <a:r>
              <a:rPr lang="en-US" b="1">
                <a:solidFill>
                  <a:schemeClr val="tx2"/>
                </a:solidFill>
              </a:rPr>
              <a:t>Purchase Request </a:t>
            </a:r>
            <a:r>
              <a:rPr lang="en-US"/>
              <a:t>instructions, which include a hyperlinked document and detailed guidance</a:t>
            </a:r>
          </a:p>
        </p:txBody>
      </p:sp>
      <p:pic>
        <p:nvPicPr>
          <p:cNvPr id="10" name="Picture 9">
            <a:extLst>
              <a:ext uri="{FF2B5EF4-FFF2-40B4-BE49-F238E27FC236}">
                <a16:creationId xmlns:a16="http://schemas.microsoft.com/office/drawing/2014/main" id="{B08F6A9A-AEA4-1A25-72E1-9AB7C330E856}"/>
              </a:ext>
            </a:extLst>
          </p:cNvPr>
          <p:cNvPicPr>
            <a:picLocks noChangeAspect="1"/>
          </p:cNvPicPr>
          <p:nvPr/>
        </p:nvPicPr>
        <p:blipFill>
          <a:blip r:embed="rId4"/>
          <a:stretch>
            <a:fillRect/>
          </a:stretch>
        </p:blipFill>
        <p:spPr>
          <a:xfrm>
            <a:off x="1213823" y="1230569"/>
            <a:ext cx="5797296" cy="4396861"/>
          </a:xfrm>
          <a:prstGeom prst="rect">
            <a:avLst/>
          </a:prstGeom>
        </p:spPr>
      </p:pic>
    </p:spTree>
    <p:extLst>
      <p:ext uri="{BB962C8B-B14F-4D97-AF65-F5344CB8AC3E}">
        <p14:creationId xmlns:p14="http://schemas.microsoft.com/office/powerpoint/2010/main" val="2529313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81D9-BB03-9682-078B-983CA89ACDBC}"/>
              </a:ext>
            </a:extLst>
          </p:cNvPr>
          <p:cNvSpPr>
            <a:spLocks noGrp="1"/>
          </p:cNvSpPr>
          <p:nvPr>
            <p:ph type="ctrTitle"/>
          </p:nvPr>
        </p:nvSpPr>
        <p:spPr>
          <a:xfrm>
            <a:off x="1524000" y="694980"/>
            <a:ext cx="9144000" cy="905220"/>
          </a:xfrm>
        </p:spPr>
        <p:txBody>
          <a:bodyPr>
            <a:normAutofit fontScale="90000"/>
          </a:bodyPr>
          <a:lstStyle/>
          <a:p>
            <a:r>
              <a:rPr lang="en-US"/>
              <a:t>Tips for Purchase Request </a:t>
            </a:r>
          </a:p>
        </p:txBody>
      </p:sp>
      <p:sp>
        <p:nvSpPr>
          <p:cNvPr id="3" name="Subtitle 2">
            <a:extLst>
              <a:ext uri="{FF2B5EF4-FFF2-40B4-BE49-F238E27FC236}">
                <a16:creationId xmlns:a16="http://schemas.microsoft.com/office/drawing/2014/main" id="{0900BA0E-585A-7B1F-1478-5B18FA5BB0B4}"/>
              </a:ext>
            </a:extLst>
          </p:cNvPr>
          <p:cNvSpPr>
            <a:spLocks noGrp="1"/>
          </p:cNvSpPr>
          <p:nvPr>
            <p:ph type="subTitle" idx="1"/>
          </p:nvPr>
        </p:nvSpPr>
        <p:spPr>
          <a:xfrm>
            <a:off x="1524000" y="2080591"/>
            <a:ext cx="9144000" cy="3177209"/>
          </a:xfrm>
        </p:spPr>
        <p:txBody>
          <a:bodyPr>
            <a:normAutofit lnSpcReduction="10000"/>
          </a:bodyPr>
          <a:lstStyle/>
          <a:p>
            <a:pPr marL="457200" indent="-457200" algn="l">
              <a:buFont typeface="+mj-lt"/>
              <a:buAutoNum type="arabicPeriod"/>
            </a:pPr>
            <a:r>
              <a:rPr lang="en-US" sz="1600"/>
              <a:t>A supplier quote must be attached to the request, when applicable. </a:t>
            </a:r>
          </a:p>
          <a:p>
            <a:pPr marL="457200" indent="-457200" algn="l">
              <a:buFont typeface="+mj-lt"/>
              <a:buAutoNum type="arabicPeriod"/>
            </a:pPr>
            <a:r>
              <a:rPr lang="en-US" sz="1600"/>
              <a:t>If no supplier quote is attached to the purchase form, then the supplier catalog # with description, quantity, etc., should be entered on separate lines on the purchase form.</a:t>
            </a:r>
          </a:p>
          <a:p>
            <a:pPr marL="457200" indent="-457200" algn="l">
              <a:buFont typeface="+mj-lt"/>
              <a:buAutoNum type="arabicPeriod"/>
            </a:pPr>
            <a:r>
              <a:rPr lang="en-US" sz="1600"/>
              <a:t>Business purpose: must be clearly stated and provide details the benefit of the purchase.</a:t>
            </a:r>
          </a:p>
          <a:p>
            <a:pPr marL="914400" lvl="1" indent="-457200" algn="l">
              <a:buFont typeface="Arial" panose="020B0604020202020204" pitchFamily="34" charset="0"/>
              <a:buChar char="•"/>
            </a:pPr>
            <a:r>
              <a:rPr lang="en-US" sz="1200"/>
              <a:t>Example of a Good BP: Biohazard containment system needed to store and organize project samples in </a:t>
            </a:r>
            <a:r>
              <a:rPr lang="en-US" sz="1200" err="1"/>
              <a:t>Biodesign</a:t>
            </a:r>
            <a:r>
              <a:rPr lang="en-US" sz="1200"/>
              <a:t> lab B353.</a:t>
            </a:r>
          </a:p>
          <a:p>
            <a:pPr marL="914400" lvl="1" indent="-457200" algn="l">
              <a:buFont typeface="Arial" panose="020B0604020202020204" pitchFamily="34" charset="0"/>
              <a:buChar char="•"/>
            </a:pPr>
            <a:r>
              <a:rPr lang="en-US" sz="1200"/>
              <a:t>Examples of a Bad BP: We need a Biohazard containment system</a:t>
            </a:r>
          </a:p>
          <a:p>
            <a:pPr marL="914400" lvl="1" indent="-457200" algn="l">
              <a:buFont typeface="Arial" panose="020B0604020202020204" pitchFamily="34" charset="0"/>
              <a:buChar char="•"/>
            </a:pPr>
            <a:r>
              <a:rPr lang="en-US" sz="1200"/>
              <a:t>Grant Business Purpose: if the purchase is being made through a grant, please provide details as to how the purchase benefits the grant specifically</a:t>
            </a:r>
          </a:p>
          <a:p>
            <a:pPr marL="457200" indent="-457200" algn="l">
              <a:buFont typeface="+mj-lt"/>
              <a:buAutoNum type="arabicPeriod"/>
            </a:pPr>
            <a:r>
              <a:rPr lang="en-US" sz="1600"/>
              <a:t>After submitting, assign your faculty advisor as 'Participant 2' and their business specialist as 'Participant 3' for routing. A list of faculty and business specialist assignments can be found below the instructions.  </a:t>
            </a:r>
          </a:p>
          <a:p>
            <a:pPr algn="l"/>
            <a:r>
              <a:rPr lang="en-US" sz="1600"/>
              <a:t>	</a:t>
            </a:r>
          </a:p>
        </p:txBody>
      </p:sp>
      <p:pic>
        <p:nvPicPr>
          <p:cNvPr id="4" name="Picture 3">
            <a:extLst>
              <a:ext uri="{FF2B5EF4-FFF2-40B4-BE49-F238E27FC236}">
                <a16:creationId xmlns:a16="http://schemas.microsoft.com/office/drawing/2014/main" id="{A2158FA9-7D28-5AF4-46A6-D516CA7DE57E}"/>
              </a:ext>
            </a:extLst>
          </p:cNvPr>
          <p:cNvPicPr>
            <a:picLocks noChangeAspect="1"/>
          </p:cNvPicPr>
          <p:nvPr/>
        </p:nvPicPr>
        <p:blipFill>
          <a:blip r:embed="rId3"/>
          <a:stretch>
            <a:fillRect/>
          </a:stretch>
        </p:blipFill>
        <p:spPr>
          <a:xfrm>
            <a:off x="2514387" y="4780370"/>
            <a:ext cx="7279255" cy="987638"/>
          </a:xfrm>
          <a:prstGeom prst="rect">
            <a:avLst/>
          </a:prstGeom>
        </p:spPr>
      </p:pic>
    </p:spTree>
    <p:extLst>
      <p:ext uri="{BB962C8B-B14F-4D97-AF65-F5344CB8AC3E}">
        <p14:creationId xmlns:p14="http://schemas.microsoft.com/office/powerpoint/2010/main" val="3040511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0AF7FE-CC8E-CA7E-18D2-79D16C17BDC9}"/>
              </a:ext>
            </a:extLst>
          </p:cNvPr>
          <p:cNvSpPr>
            <a:spLocks noGrp="1"/>
          </p:cNvSpPr>
          <p:nvPr>
            <p:ph type="title"/>
          </p:nvPr>
        </p:nvSpPr>
        <p:spPr>
          <a:xfrm>
            <a:off x="838200" y="365125"/>
            <a:ext cx="10515600" cy="1325563"/>
          </a:xfrm>
        </p:spPr>
        <p:txBody>
          <a:bodyPr anchor="ctr">
            <a:normAutofit/>
          </a:bodyPr>
          <a:lstStyle/>
          <a:p>
            <a:r>
              <a:rPr lang="en-US" b="1"/>
              <a:t>Unique Purchase Request</a:t>
            </a:r>
            <a:r>
              <a:rPr lang="en-US"/>
              <a:t> </a:t>
            </a:r>
          </a:p>
        </p:txBody>
      </p:sp>
      <p:pic>
        <p:nvPicPr>
          <p:cNvPr id="5" name="Content Placeholder 4" descr="Person using pliers to hold metal ring in flame directed from lightweight gas torch">
            <a:extLst>
              <a:ext uri="{FF2B5EF4-FFF2-40B4-BE49-F238E27FC236}">
                <a16:creationId xmlns:a16="http://schemas.microsoft.com/office/drawing/2014/main" id="{C61EB567-6C0B-C81B-24AD-EFF462DCE5D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8005" r="8004" b="-1"/>
          <a:stretch/>
        </p:blipFill>
        <p:spPr>
          <a:xfrm>
            <a:off x="838200" y="1825625"/>
            <a:ext cx="5181600" cy="4117975"/>
          </a:xfrm>
          <a:prstGeom prst="rect">
            <a:avLst/>
          </a:prstGeom>
          <a:noFill/>
        </p:spPr>
      </p:pic>
      <p:sp>
        <p:nvSpPr>
          <p:cNvPr id="18" name="Content Placeholder 2">
            <a:extLst>
              <a:ext uri="{FF2B5EF4-FFF2-40B4-BE49-F238E27FC236}">
                <a16:creationId xmlns:a16="http://schemas.microsoft.com/office/drawing/2014/main" id="{DD7D0D61-2BEE-506F-5914-DB71C1577737}"/>
              </a:ext>
            </a:extLst>
          </p:cNvPr>
          <p:cNvSpPr>
            <a:spLocks noGrp="1"/>
          </p:cNvSpPr>
          <p:nvPr>
            <p:ph sz="half" idx="2"/>
          </p:nvPr>
        </p:nvSpPr>
        <p:spPr>
          <a:xfrm>
            <a:off x="6172200" y="1825625"/>
            <a:ext cx="5181600" cy="4117975"/>
          </a:xfrm>
        </p:spPr>
        <p:txBody>
          <a:bodyPr>
            <a:normAutofit/>
          </a:bodyPr>
          <a:lstStyle/>
          <a:p>
            <a:r>
              <a:rPr lang="en-US" sz="1500" b="1"/>
              <a:t>Gas:</a:t>
            </a:r>
            <a:r>
              <a:rPr lang="en-US" sz="1500"/>
              <a:t> An ECEE Purchase Request form is still needed to order gas. You can not place this order on your own. To place the order a lab room number is needed.</a:t>
            </a:r>
          </a:p>
          <a:p>
            <a:r>
              <a:rPr lang="en-US" sz="1500" b="1"/>
              <a:t>Computer Hardware/Software:</a:t>
            </a:r>
            <a:r>
              <a:rPr lang="en-US" sz="1500"/>
              <a:t> All hardware and software purchases require additional review and approval by the IT department before proceeding with the request.  </a:t>
            </a:r>
          </a:p>
          <a:p>
            <a:r>
              <a:rPr lang="en-US" sz="1500" b="1"/>
              <a:t>Orders over 25K: </a:t>
            </a:r>
            <a:r>
              <a:rPr lang="en-US" sz="1500"/>
              <a:t>  When requesting to purchase an item over 25K, additional quotes from other suppliers will need to be provided, to confirm that a search for the best price and/or best quality was completed.</a:t>
            </a:r>
          </a:p>
          <a:p>
            <a:r>
              <a:rPr lang="en-US" sz="1500" b="1"/>
              <a:t>Orders over 100k</a:t>
            </a:r>
            <a:r>
              <a:rPr lang="en-US" sz="1500"/>
              <a:t>: Please contact your PI’s Business Ops specialist for additional forms and details on the process</a:t>
            </a:r>
          </a:p>
        </p:txBody>
      </p:sp>
    </p:spTree>
    <p:extLst>
      <p:ext uri="{BB962C8B-B14F-4D97-AF65-F5344CB8AC3E}">
        <p14:creationId xmlns:p14="http://schemas.microsoft.com/office/powerpoint/2010/main" val="4158996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851B3-EA69-7807-AD2A-56E6A4EFC036}"/>
              </a:ext>
            </a:extLst>
          </p:cNvPr>
          <p:cNvSpPr txBox="1"/>
          <p:nvPr/>
        </p:nvSpPr>
        <p:spPr>
          <a:xfrm>
            <a:off x="2800239" y="506194"/>
            <a:ext cx="7086602" cy="1570686"/>
          </a:xfrm>
          <a:prstGeom prst="rect">
            <a:avLst/>
          </a:prstGeom>
          <a:noFill/>
        </p:spPr>
        <p:txBody>
          <a:bodyPr wrap="square">
            <a:spAutoFit/>
          </a:bodyPr>
          <a:lstStyle/>
          <a:p>
            <a:pPr algn="ctr"/>
            <a:r>
              <a:rPr lang="en-US" sz="2000"/>
              <a:t>All ECEE Business Ops forms can be found at</a:t>
            </a:r>
          </a:p>
          <a:p>
            <a:pPr algn="ctr"/>
            <a:r>
              <a:rPr lang="en-US" sz="2000">
                <a:solidFill>
                  <a:schemeClr val="tx2">
                    <a:lumMod val="75000"/>
                  </a:schemeClr>
                </a:solidFill>
              </a:rPr>
              <a:t> </a:t>
            </a:r>
            <a:r>
              <a:rPr lang="en-US" sz="2000" b="1">
                <a:solidFill>
                  <a:schemeClr val="tx2"/>
                </a:solidFill>
                <a:hlinkClick r:id="rId2">
                  <a:extLst>
                    <a:ext uri="{A12FA001-AC4F-418D-AE19-62706E023703}">
                      <ahyp:hlinkClr xmlns:ahyp="http://schemas.microsoft.com/office/drawing/2018/hyperlinkcolor" val="tx"/>
                    </a:ext>
                  </a:extLst>
                </a:hlinkClick>
              </a:rPr>
              <a:t>ECEE Business Services website. Click here to start </a:t>
            </a:r>
            <a:r>
              <a:rPr lang="en-US" sz="2000" b="1">
                <a:solidFill>
                  <a:schemeClr val="tx2"/>
                </a:solidFill>
              </a:rPr>
              <a:t> </a:t>
            </a:r>
          </a:p>
          <a:p>
            <a:pPr marL="0" marR="0" algn="ctr">
              <a:lnSpc>
                <a:spcPct val="107000"/>
              </a:lnSpc>
              <a:spcBef>
                <a:spcPts val="0"/>
              </a:spcBef>
              <a:spcAft>
                <a:spcPts val="800"/>
              </a:spcAft>
            </a:pPr>
            <a:endParaRPr lang="en-US" sz="2000" kern="100">
              <a:solidFill>
                <a:schemeClr val="tx2"/>
              </a:solidFill>
              <a:effectLst/>
              <a:latin typeface="Aptos" panose="020B0004020202020204" pitchFamily="34" charset="0"/>
              <a:ea typeface="Aptos" panose="020B0004020202020204" pitchFamily="34" charset="0"/>
              <a:cs typeface="Times New Roman" panose="02020603050405020304" pitchFamily="18" charset="0"/>
            </a:endParaRPr>
          </a:p>
          <a:p>
            <a:endParaRPr lang="en-US" sz="2800">
              <a:solidFill>
                <a:schemeClr val="tx2">
                  <a:lumMod val="75000"/>
                </a:schemeClr>
              </a:solidFill>
            </a:endParaRPr>
          </a:p>
        </p:txBody>
      </p:sp>
      <p:sp>
        <p:nvSpPr>
          <p:cNvPr id="6" name="Arrow: Left 5">
            <a:extLst>
              <a:ext uri="{FF2B5EF4-FFF2-40B4-BE49-F238E27FC236}">
                <a16:creationId xmlns:a16="http://schemas.microsoft.com/office/drawing/2014/main" id="{9277EE04-F0A1-5E7F-52BB-BEE200282730}"/>
              </a:ext>
            </a:extLst>
          </p:cNvPr>
          <p:cNvSpPr/>
          <p:nvPr/>
        </p:nvSpPr>
        <p:spPr>
          <a:xfrm>
            <a:off x="7236372" y="3446124"/>
            <a:ext cx="978408" cy="484632"/>
          </a:xfrm>
          <a:prstGeom prst="lef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A7C603-A02B-B7BF-EB1B-80BE6C522C3F}"/>
              </a:ext>
            </a:extLst>
          </p:cNvPr>
          <p:cNvSpPr txBox="1"/>
          <p:nvPr/>
        </p:nvSpPr>
        <p:spPr>
          <a:xfrm>
            <a:off x="8374228" y="3429000"/>
            <a:ext cx="2875722" cy="1754326"/>
          </a:xfrm>
          <a:prstGeom prst="rect">
            <a:avLst/>
          </a:prstGeom>
          <a:noFill/>
        </p:spPr>
        <p:txBody>
          <a:bodyPr wrap="square">
            <a:spAutoFit/>
          </a:bodyPr>
          <a:lstStyle/>
          <a:p>
            <a:r>
              <a:rPr lang="en-US"/>
              <a:t>Click the '+' icon to expand and review the </a:t>
            </a:r>
            <a:r>
              <a:rPr lang="en-US" b="1">
                <a:solidFill>
                  <a:schemeClr val="tx2"/>
                </a:solidFill>
              </a:rPr>
              <a:t>Reimbursement Request </a:t>
            </a:r>
            <a:r>
              <a:rPr lang="en-US"/>
              <a:t>instructions, which include a hyperlinked document and detailed guidance</a:t>
            </a:r>
          </a:p>
        </p:txBody>
      </p:sp>
      <p:pic>
        <p:nvPicPr>
          <p:cNvPr id="7" name="Picture 6">
            <a:extLst>
              <a:ext uri="{FF2B5EF4-FFF2-40B4-BE49-F238E27FC236}">
                <a16:creationId xmlns:a16="http://schemas.microsoft.com/office/drawing/2014/main" id="{8B0D8D71-D6B0-4466-415F-AD505C55992F}"/>
              </a:ext>
            </a:extLst>
          </p:cNvPr>
          <p:cNvPicPr>
            <a:picLocks noChangeAspect="1"/>
          </p:cNvPicPr>
          <p:nvPr/>
        </p:nvPicPr>
        <p:blipFill>
          <a:blip r:embed="rId3"/>
          <a:stretch>
            <a:fillRect/>
          </a:stretch>
        </p:blipFill>
        <p:spPr>
          <a:xfrm>
            <a:off x="942050" y="1301529"/>
            <a:ext cx="6294322" cy="4773822"/>
          </a:xfrm>
          <a:prstGeom prst="rect">
            <a:avLst/>
          </a:prstGeom>
        </p:spPr>
      </p:pic>
    </p:spTree>
    <p:extLst>
      <p:ext uri="{BB962C8B-B14F-4D97-AF65-F5344CB8AC3E}">
        <p14:creationId xmlns:p14="http://schemas.microsoft.com/office/powerpoint/2010/main" val="606555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81D9-BB03-9682-078B-983CA89ACDBC}"/>
              </a:ext>
            </a:extLst>
          </p:cNvPr>
          <p:cNvSpPr>
            <a:spLocks noGrp="1"/>
          </p:cNvSpPr>
          <p:nvPr>
            <p:ph type="ctrTitle"/>
          </p:nvPr>
        </p:nvSpPr>
        <p:spPr>
          <a:xfrm>
            <a:off x="1524000" y="254714"/>
            <a:ext cx="9144000" cy="905220"/>
          </a:xfrm>
        </p:spPr>
        <p:txBody>
          <a:bodyPr>
            <a:normAutofit/>
          </a:bodyPr>
          <a:lstStyle/>
          <a:p>
            <a:r>
              <a:rPr lang="en-US" sz="4400"/>
              <a:t>Tips for Reimbursement Request </a:t>
            </a:r>
          </a:p>
        </p:txBody>
      </p:sp>
      <p:sp>
        <p:nvSpPr>
          <p:cNvPr id="3" name="Subtitle 2">
            <a:extLst>
              <a:ext uri="{FF2B5EF4-FFF2-40B4-BE49-F238E27FC236}">
                <a16:creationId xmlns:a16="http://schemas.microsoft.com/office/drawing/2014/main" id="{0900BA0E-585A-7B1F-1478-5B18FA5BB0B4}"/>
              </a:ext>
            </a:extLst>
          </p:cNvPr>
          <p:cNvSpPr>
            <a:spLocks noGrp="1"/>
          </p:cNvSpPr>
          <p:nvPr>
            <p:ph type="subTitle" idx="1"/>
          </p:nvPr>
        </p:nvSpPr>
        <p:spPr>
          <a:xfrm>
            <a:off x="1524000" y="1159934"/>
            <a:ext cx="9144000" cy="3889513"/>
          </a:xfrm>
        </p:spPr>
        <p:txBody>
          <a:bodyPr>
            <a:normAutofit fontScale="92500" lnSpcReduction="20000"/>
          </a:bodyPr>
          <a:lstStyle/>
          <a:p>
            <a:pPr marL="457200" indent="-457200" algn="l">
              <a:buFont typeface="+mj-lt"/>
              <a:buAutoNum type="arabicPeriod"/>
            </a:pPr>
            <a:r>
              <a:rPr lang="en-US" sz="1600"/>
              <a:t>A Detailed receipt is always needed. </a:t>
            </a:r>
          </a:p>
          <a:p>
            <a:pPr marL="457200" indent="-457200" algn="l">
              <a:buFont typeface="+mj-lt"/>
              <a:buAutoNum type="arabicPeriod"/>
            </a:pPr>
            <a:r>
              <a:rPr lang="en-US" sz="1600"/>
              <a:t>Reimbursements over 1K should be avoided. A strong justification as to why a reimbursement over 1k was needed will be required. </a:t>
            </a:r>
          </a:p>
          <a:p>
            <a:pPr marL="457200" indent="-457200" algn="l">
              <a:buFont typeface="+mj-lt"/>
              <a:buAutoNum type="arabicPeriod"/>
            </a:pPr>
            <a:r>
              <a:rPr lang="en-US" sz="1600"/>
              <a:t>You will not be reimbursed Chemicals, Amazon Orders, Precious gemstones, nor will you be reimbursed for purchases made on a gift card. </a:t>
            </a:r>
          </a:p>
          <a:p>
            <a:pPr marL="457200" indent="-457200" algn="l">
              <a:buFont typeface="+mj-lt"/>
              <a:buAutoNum type="arabicPeriod"/>
            </a:pPr>
            <a:r>
              <a:rPr lang="en-US" sz="1600"/>
              <a:t>Request a reimbursement asap. Requests over 60 days old will be processed through the employee's payroll and will be considered taxable income. </a:t>
            </a:r>
          </a:p>
          <a:p>
            <a:pPr marL="457200" indent="-457200" algn="l">
              <a:buFont typeface="+mj-lt"/>
              <a:buAutoNum type="arabicPeriod"/>
            </a:pPr>
            <a:r>
              <a:rPr lang="en-US" sz="1600"/>
              <a:t>Business purpose: must be clearly stated and provide details the benefit of the purchase.</a:t>
            </a:r>
          </a:p>
          <a:p>
            <a:pPr marL="914400" lvl="1" indent="-457200" algn="l">
              <a:buFont typeface="Arial" panose="020B0604020202020204" pitchFamily="34" charset="0"/>
              <a:buChar char="•"/>
            </a:pPr>
            <a:r>
              <a:rPr lang="en-US" sz="1200"/>
              <a:t>Example of a Good BP: Registration for Joe Smith to attend annual Nature Conference in Baltimore, MD. Dr. Smith will present his NIH grant research on Identification of Tuberculosis Vaccines in Exosomes. </a:t>
            </a:r>
          </a:p>
          <a:p>
            <a:pPr marL="914400" lvl="1" indent="-457200" algn="l">
              <a:buFont typeface="Arial" panose="020B0604020202020204" pitchFamily="34" charset="0"/>
              <a:buChar char="•"/>
            </a:pPr>
            <a:r>
              <a:rPr lang="en-US" sz="1200"/>
              <a:t>Examples of a Bad BP: Registration to attend conference</a:t>
            </a:r>
          </a:p>
          <a:p>
            <a:pPr marL="914400" lvl="1" indent="-457200" algn="l">
              <a:buFont typeface="Arial" panose="020B0604020202020204" pitchFamily="34" charset="0"/>
              <a:buChar char="•"/>
            </a:pPr>
            <a:r>
              <a:rPr lang="en-US" sz="1200"/>
              <a:t>Grant Business Purpose: if the purchase is being made through a grant, please provide details as to how the purchase benefits the grant specifically</a:t>
            </a:r>
          </a:p>
          <a:p>
            <a:pPr marL="457200" indent="-457200" algn="l">
              <a:buFont typeface="+mj-lt"/>
              <a:buAutoNum type="arabicPeriod"/>
            </a:pPr>
            <a:r>
              <a:rPr lang="en-US" sz="1600"/>
              <a:t> After submitting, assign your faculty advisor as 'Participant 2' and their business specialist as 'Participant 3' for routing. A list of faculty and business specialist assignments can be found below the instructions. </a:t>
            </a:r>
          </a:p>
          <a:p>
            <a:pPr algn="l"/>
            <a:r>
              <a:rPr lang="en-US" sz="1600"/>
              <a:t>  </a:t>
            </a:r>
          </a:p>
          <a:p>
            <a:pPr marL="457200" indent="-457200" algn="l">
              <a:buFont typeface="+mj-lt"/>
              <a:buAutoNum type="arabicPeriod"/>
            </a:pPr>
            <a:endParaRPr lang="en-US" sz="1600"/>
          </a:p>
        </p:txBody>
      </p:sp>
      <p:pic>
        <p:nvPicPr>
          <p:cNvPr id="4" name="Picture 3">
            <a:extLst>
              <a:ext uri="{FF2B5EF4-FFF2-40B4-BE49-F238E27FC236}">
                <a16:creationId xmlns:a16="http://schemas.microsoft.com/office/drawing/2014/main" id="{DF02BACE-0EC8-B133-08B0-62B52D4A7C79}"/>
              </a:ext>
            </a:extLst>
          </p:cNvPr>
          <p:cNvPicPr>
            <a:picLocks noChangeAspect="1"/>
          </p:cNvPicPr>
          <p:nvPr/>
        </p:nvPicPr>
        <p:blipFill>
          <a:blip r:embed="rId3"/>
          <a:stretch>
            <a:fillRect/>
          </a:stretch>
        </p:blipFill>
        <p:spPr>
          <a:xfrm>
            <a:off x="2456971" y="4406495"/>
            <a:ext cx="7278057" cy="987140"/>
          </a:xfrm>
          <a:prstGeom prst="rect">
            <a:avLst/>
          </a:prstGeom>
        </p:spPr>
      </p:pic>
    </p:spTree>
    <p:extLst>
      <p:ext uri="{BB962C8B-B14F-4D97-AF65-F5344CB8AC3E}">
        <p14:creationId xmlns:p14="http://schemas.microsoft.com/office/powerpoint/2010/main" val="1273892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851B3-EA69-7807-AD2A-56E6A4EFC036}"/>
              </a:ext>
            </a:extLst>
          </p:cNvPr>
          <p:cNvSpPr txBox="1"/>
          <p:nvPr/>
        </p:nvSpPr>
        <p:spPr>
          <a:xfrm>
            <a:off x="2800239" y="506194"/>
            <a:ext cx="7086602" cy="1015663"/>
          </a:xfrm>
          <a:prstGeom prst="rect">
            <a:avLst/>
          </a:prstGeom>
          <a:noFill/>
        </p:spPr>
        <p:txBody>
          <a:bodyPr wrap="square">
            <a:spAutoFit/>
          </a:bodyPr>
          <a:lstStyle/>
          <a:p>
            <a:pPr algn="ctr"/>
            <a:r>
              <a:rPr lang="en-US" sz="2000"/>
              <a:t>All ECEE Business Ops forms can be found at</a:t>
            </a:r>
          </a:p>
          <a:p>
            <a:pPr algn="ctr"/>
            <a:r>
              <a:rPr lang="en-US" sz="2000">
                <a:solidFill>
                  <a:schemeClr val="tx2">
                    <a:lumMod val="75000"/>
                  </a:schemeClr>
                </a:solidFill>
              </a:rPr>
              <a:t> </a:t>
            </a:r>
            <a:r>
              <a:rPr lang="en-US" sz="2000" b="1">
                <a:solidFill>
                  <a:schemeClr val="tx2"/>
                </a:solidFill>
                <a:hlinkClick r:id="rId2">
                  <a:extLst>
                    <a:ext uri="{A12FA001-AC4F-418D-AE19-62706E023703}">
                      <ahyp:hlinkClr xmlns:ahyp="http://schemas.microsoft.com/office/drawing/2018/hyperlinkcolor" val="tx"/>
                    </a:ext>
                  </a:extLst>
                </a:hlinkClick>
              </a:rPr>
              <a:t>ECEE Business Services website. Click here to start </a:t>
            </a:r>
            <a:r>
              <a:rPr lang="en-US" sz="2000" b="1">
                <a:solidFill>
                  <a:schemeClr val="tx2"/>
                </a:solidFill>
              </a:rPr>
              <a:t> </a:t>
            </a:r>
          </a:p>
          <a:p>
            <a:endParaRPr lang="en-US" sz="2000">
              <a:solidFill>
                <a:schemeClr val="tx2">
                  <a:lumMod val="75000"/>
                </a:schemeClr>
              </a:solidFill>
            </a:endParaRPr>
          </a:p>
        </p:txBody>
      </p:sp>
      <p:sp>
        <p:nvSpPr>
          <p:cNvPr id="6" name="Arrow: Left 5">
            <a:extLst>
              <a:ext uri="{FF2B5EF4-FFF2-40B4-BE49-F238E27FC236}">
                <a16:creationId xmlns:a16="http://schemas.microsoft.com/office/drawing/2014/main" id="{9277EE04-F0A1-5E7F-52BB-BEE200282730}"/>
              </a:ext>
            </a:extLst>
          </p:cNvPr>
          <p:cNvSpPr/>
          <p:nvPr/>
        </p:nvSpPr>
        <p:spPr>
          <a:xfrm>
            <a:off x="6814138" y="5336143"/>
            <a:ext cx="978408" cy="484632"/>
          </a:xfrm>
          <a:prstGeom prst="lef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A7C603-A02B-B7BF-EB1B-80BE6C522C3F}"/>
              </a:ext>
            </a:extLst>
          </p:cNvPr>
          <p:cNvSpPr txBox="1"/>
          <p:nvPr/>
        </p:nvSpPr>
        <p:spPr>
          <a:xfrm>
            <a:off x="7792546" y="4179673"/>
            <a:ext cx="3017645" cy="1754326"/>
          </a:xfrm>
          <a:prstGeom prst="rect">
            <a:avLst/>
          </a:prstGeom>
          <a:noFill/>
        </p:spPr>
        <p:txBody>
          <a:bodyPr wrap="square">
            <a:spAutoFit/>
          </a:bodyPr>
          <a:lstStyle/>
          <a:p>
            <a:r>
              <a:rPr lang="en-US"/>
              <a:t>Click the '+' icon to expand and review the </a:t>
            </a:r>
            <a:r>
              <a:rPr lang="en-US" b="1">
                <a:solidFill>
                  <a:schemeClr val="tx2"/>
                </a:solidFill>
              </a:rPr>
              <a:t>Conference Room Request</a:t>
            </a:r>
            <a:r>
              <a:rPr lang="en-US"/>
              <a:t> instructions, which include a hyperlinked document and detailed guidance</a:t>
            </a:r>
          </a:p>
        </p:txBody>
      </p:sp>
      <p:pic>
        <p:nvPicPr>
          <p:cNvPr id="7" name="Picture 6">
            <a:extLst>
              <a:ext uri="{FF2B5EF4-FFF2-40B4-BE49-F238E27FC236}">
                <a16:creationId xmlns:a16="http://schemas.microsoft.com/office/drawing/2014/main" id="{B0A55C09-C0A2-AB31-C8AB-90B240656372}"/>
              </a:ext>
            </a:extLst>
          </p:cNvPr>
          <p:cNvPicPr>
            <a:picLocks noChangeAspect="1"/>
          </p:cNvPicPr>
          <p:nvPr/>
        </p:nvPicPr>
        <p:blipFill>
          <a:blip r:embed="rId3"/>
          <a:stretch>
            <a:fillRect/>
          </a:stretch>
        </p:blipFill>
        <p:spPr>
          <a:xfrm>
            <a:off x="996695" y="1521857"/>
            <a:ext cx="5817443" cy="4412142"/>
          </a:xfrm>
          <a:prstGeom prst="rect">
            <a:avLst/>
          </a:prstGeom>
        </p:spPr>
      </p:pic>
    </p:spTree>
    <p:extLst>
      <p:ext uri="{BB962C8B-B14F-4D97-AF65-F5344CB8AC3E}">
        <p14:creationId xmlns:p14="http://schemas.microsoft.com/office/powerpoint/2010/main" val="56307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193782-F3F8-C773-7CD2-A587A13B1AAB}"/>
              </a:ext>
            </a:extLst>
          </p:cNvPr>
          <p:cNvSpPr txBox="1"/>
          <p:nvPr/>
        </p:nvSpPr>
        <p:spPr>
          <a:xfrm>
            <a:off x="205407" y="119272"/>
            <a:ext cx="7653131" cy="3088025"/>
          </a:xfrm>
          <a:prstGeom prst="rect">
            <a:avLst/>
          </a:prstGeom>
          <a:noFill/>
        </p:spPr>
        <p:txBody>
          <a:bodyPr wrap="square" lIns="91440" tIns="45720" rIns="91440" bIns="45720" anchor="t">
            <a:spAutoFit/>
          </a:bodyPr>
          <a:lstStyle/>
          <a:p>
            <a:pPr algn="l">
              <a:lnSpc>
                <a:spcPct val="150000"/>
              </a:lnSpc>
            </a:pPr>
            <a:r>
              <a:rPr lang="en-US" sz="2400" b="1">
                <a:ea typeface="+mj-lt"/>
                <a:cs typeface="+mj-lt"/>
              </a:rPr>
              <a:t>ECEE Business Office </a:t>
            </a:r>
          </a:p>
          <a:p>
            <a:pPr algn="l">
              <a:lnSpc>
                <a:spcPct val="150000"/>
              </a:lnSpc>
            </a:pPr>
            <a:r>
              <a:rPr lang="en-US" sz="1800" b="1">
                <a:ea typeface="+mj-lt"/>
                <a:cs typeface="+mj-lt"/>
              </a:rPr>
              <a:t>Location</a:t>
            </a:r>
            <a:r>
              <a:rPr lang="en-US" sz="1800">
                <a:ea typeface="+mj-lt"/>
                <a:cs typeface="+mj-lt"/>
              </a:rPr>
              <a:t>: GWC, 208</a:t>
            </a:r>
          </a:p>
          <a:p>
            <a:pPr algn="l">
              <a:lnSpc>
                <a:spcPct val="150000"/>
              </a:lnSpc>
            </a:pPr>
            <a:r>
              <a:rPr lang="en-US" sz="1800" b="1">
                <a:ea typeface="+mj-lt"/>
                <a:cs typeface="+mj-lt"/>
              </a:rPr>
              <a:t>Office Hours</a:t>
            </a:r>
            <a:r>
              <a:rPr lang="en-US" sz="1800">
                <a:ea typeface="+mj-lt"/>
                <a:cs typeface="+mj-lt"/>
              </a:rPr>
              <a:t>: 8:00am- 4:00pm Monday - Friday</a:t>
            </a:r>
          </a:p>
          <a:p>
            <a:pPr algn="l">
              <a:lnSpc>
                <a:spcPct val="150000"/>
              </a:lnSpc>
            </a:pPr>
            <a:r>
              <a:rPr lang="en-US" sz="1800" b="1">
                <a:ea typeface="+mj-lt"/>
                <a:cs typeface="+mj-lt"/>
              </a:rPr>
              <a:t>Mail Code</a:t>
            </a:r>
            <a:r>
              <a:rPr lang="en-US" sz="1800">
                <a:ea typeface="+mj-lt"/>
                <a:cs typeface="+mj-lt"/>
              </a:rPr>
              <a:t>: 5706</a:t>
            </a:r>
          </a:p>
          <a:p>
            <a:pPr>
              <a:lnSpc>
                <a:spcPct val="150000"/>
              </a:lnSpc>
            </a:pPr>
            <a:r>
              <a:rPr lang="en-US" sz="1800" b="1">
                <a:ea typeface="+mj-lt"/>
                <a:cs typeface="+mj-lt"/>
              </a:rPr>
              <a:t>Physical Address</a:t>
            </a:r>
            <a:r>
              <a:rPr lang="en-US" sz="1800">
                <a:ea typeface="+mj-lt"/>
                <a:cs typeface="+mj-lt"/>
              </a:rPr>
              <a:t>: 650 E Tyler Mall,</a:t>
            </a:r>
            <a:r>
              <a:rPr lang="en-US">
                <a:ea typeface="+mj-lt"/>
                <a:cs typeface="+mj-lt"/>
              </a:rPr>
              <a:t> </a:t>
            </a:r>
            <a:r>
              <a:rPr lang="en-US" sz="1800">
                <a:ea typeface="+mj-lt"/>
                <a:cs typeface="+mj-lt"/>
              </a:rPr>
              <a:t>GWC 208 Tempe, AZ 85281 -5706</a:t>
            </a:r>
            <a:endParaRPr lang="en-US"/>
          </a:p>
          <a:p>
            <a:pPr algn="l">
              <a:lnSpc>
                <a:spcPct val="150000"/>
              </a:lnSpc>
            </a:pPr>
            <a:r>
              <a:rPr lang="en-US" sz="1800" b="1">
                <a:ea typeface="+mj-lt"/>
                <a:cs typeface="+mj-lt"/>
              </a:rPr>
              <a:t>Shipping Address</a:t>
            </a:r>
            <a:r>
              <a:rPr lang="en-US" sz="1800">
                <a:ea typeface="+mj-lt"/>
                <a:cs typeface="+mj-lt"/>
              </a:rPr>
              <a:t>: 734 W ALAMEDA DR (ALMDBR), ALAMEDA RECEIVING, Tempe, AZ 85282</a:t>
            </a:r>
            <a:endParaRPr lang="en-US"/>
          </a:p>
        </p:txBody>
      </p:sp>
      <p:pic>
        <p:nvPicPr>
          <p:cNvPr id="4" name="Picture 3">
            <a:extLst>
              <a:ext uri="{FF2B5EF4-FFF2-40B4-BE49-F238E27FC236}">
                <a16:creationId xmlns:a16="http://schemas.microsoft.com/office/drawing/2014/main" id="{CAE87DB1-A06E-4EFF-D4C0-123BB038715B}"/>
              </a:ext>
            </a:extLst>
          </p:cNvPr>
          <p:cNvPicPr>
            <a:picLocks noChangeAspect="1"/>
          </p:cNvPicPr>
          <p:nvPr/>
        </p:nvPicPr>
        <p:blipFill>
          <a:blip r:embed="rId3"/>
          <a:stretch>
            <a:fillRect/>
          </a:stretch>
        </p:blipFill>
        <p:spPr>
          <a:xfrm>
            <a:off x="8724053" y="0"/>
            <a:ext cx="3467947" cy="2051230"/>
          </a:xfrm>
          <a:prstGeom prst="rect">
            <a:avLst/>
          </a:prstGeom>
        </p:spPr>
      </p:pic>
      <p:pic>
        <p:nvPicPr>
          <p:cNvPr id="5" name="Picture 4">
            <a:extLst>
              <a:ext uri="{FF2B5EF4-FFF2-40B4-BE49-F238E27FC236}">
                <a16:creationId xmlns:a16="http://schemas.microsoft.com/office/drawing/2014/main" id="{DDBB1326-3ED5-B031-DD11-7AFAAE839A27}"/>
              </a:ext>
            </a:extLst>
          </p:cNvPr>
          <p:cNvPicPr>
            <a:picLocks noChangeAspect="1"/>
          </p:cNvPicPr>
          <p:nvPr/>
        </p:nvPicPr>
        <p:blipFill>
          <a:blip r:embed="rId4"/>
          <a:stretch>
            <a:fillRect/>
          </a:stretch>
        </p:blipFill>
        <p:spPr>
          <a:xfrm>
            <a:off x="8724053" y="2051230"/>
            <a:ext cx="3467947" cy="2051230"/>
          </a:xfrm>
          <a:prstGeom prst="rect">
            <a:avLst/>
          </a:prstGeom>
        </p:spPr>
      </p:pic>
      <p:pic>
        <p:nvPicPr>
          <p:cNvPr id="6" name="Picture 5">
            <a:extLst>
              <a:ext uri="{FF2B5EF4-FFF2-40B4-BE49-F238E27FC236}">
                <a16:creationId xmlns:a16="http://schemas.microsoft.com/office/drawing/2014/main" id="{51B1AFD6-F19F-6259-7995-E9A84BD85FCB}"/>
              </a:ext>
            </a:extLst>
          </p:cNvPr>
          <p:cNvPicPr>
            <a:picLocks noChangeAspect="1"/>
          </p:cNvPicPr>
          <p:nvPr/>
        </p:nvPicPr>
        <p:blipFill rotWithShape="1">
          <a:blip r:embed="rId5"/>
          <a:srcRect b="2482"/>
          <a:stretch/>
        </p:blipFill>
        <p:spPr>
          <a:xfrm>
            <a:off x="8724053" y="4102460"/>
            <a:ext cx="3467947" cy="2000313"/>
          </a:xfrm>
          <a:prstGeom prst="rect">
            <a:avLst/>
          </a:prstGeom>
        </p:spPr>
      </p:pic>
    </p:spTree>
    <p:extLst>
      <p:ext uri="{BB962C8B-B14F-4D97-AF65-F5344CB8AC3E}">
        <p14:creationId xmlns:p14="http://schemas.microsoft.com/office/powerpoint/2010/main" val="3850609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8C35AE-8CCB-1BD2-969C-82805136E9F0}"/>
              </a:ext>
            </a:extLst>
          </p:cNvPr>
          <p:cNvPicPr>
            <a:picLocks noChangeAspect="1"/>
          </p:cNvPicPr>
          <p:nvPr/>
        </p:nvPicPr>
        <p:blipFill>
          <a:blip r:embed="rId3"/>
          <a:stretch>
            <a:fillRect/>
          </a:stretch>
        </p:blipFill>
        <p:spPr>
          <a:xfrm>
            <a:off x="1086798" y="5215108"/>
            <a:ext cx="4657413" cy="866358"/>
          </a:xfrm>
          <a:prstGeom prst="rect">
            <a:avLst/>
          </a:prstGeom>
        </p:spPr>
      </p:pic>
      <p:sp>
        <p:nvSpPr>
          <p:cNvPr id="2" name="Title 1">
            <a:extLst>
              <a:ext uri="{FF2B5EF4-FFF2-40B4-BE49-F238E27FC236}">
                <a16:creationId xmlns:a16="http://schemas.microsoft.com/office/drawing/2014/main" id="{F39321A2-64A5-4690-AF1C-6E4809F56811}"/>
              </a:ext>
            </a:extLst>
          </p:cNvPr>
          <p:cNvSpPr>
            <a:spLocks noGrp="1"/>
          </p:cNvSpPr>
          <p:nvPr>
            <p:ph type="title"/>
          </p:nvPr>
        </p:nvSpPr>
        <p:spPr/>
        <p:txBody>
          <a:bodyPr/>
          <a:lstStyle/>
          <a:p>
            <a:r>
              <a:rPr lang="en-US" sz="4400"/>
              <a:t>Conference Room Request </a:t>
            </a:r>
            <a:endParaRPr lang="en-US"/>
          </a:p>
        </p:txBody>
      </p:sp>
      <p:sp>
        <p:nvSpPr>
          <p:cNvPr id="3" name="Text Placeholder 2">
            <a:extLst>
              <a:ext uri="{FF2B5EF4-FFF2-40B4-BE49-F238E27FC236}">
                <a16:creationId xmlns:a16="http://schemas.microsoft.com/office/drawing/2014/main" id="{6B4FDFB9-D374-29E9-FD6C-9456940BB498}"/>
              </a:ext>
            </a:extLst>
          </p:cNvPr>
          <p:cNvSpPr>
            <a:spLocks noGrp="1"/>
          </p:cNvSpPr>
          <p:nvPr>
            <p:ph type="body" idx="1"/>
          </p:nvPr>
        </p:nvSpPr>
        <p:spPr/>
        <p:txBody>
          <a:bodyPr>
            <a:normAutofit fontScale="62500" lnSpcReduction="20000"/>
          </a:bodyPr>
          <a:lstStyle/>
          <a:p>
            <a:r>
              <a:rPr lang="en-US" sz="2400">
                <a:solidFill>
                  <a:srgbClr val="FFFFFF">
                    <a:alpha val="70000"/>
                  </a:srgbClr>
                </a:solidFill>
              </a:rPr>
              <a:t>Information Needed to complete a room request: </a:t>
            </a:r>
            <a:endParaRPr lang="en-US"/>
          </a:p>
          <a:p>
            <a:pPr algn="ctr"/>
            <a:r>
              <a:rPr lang="en-US"/>
              <a:t>Information Needed to complete a room request: </a:t>
            </a:r>
          </a:p>
          <a:p>
            <a:endParaRPr lang="en-US"/>
          </a:p>
        </p:txBody>
      </p:sp>
      <p:sp>
        <p:nvSpPr>
          <p:cNvPr id="4" name="Content Placeholder 3">
            <a:extLst>
              <a:ext uri="{FF2B5EF4-FFF2-40B4-BE49-F238E27FC236}">
                <a16:creationId xmlns:a16="http://schemas.microsoft.com/office/drawing/2014/main" id="{7E420D77-7A0F-8868-826D-A7EF9BAE1569}"/>
              </a:ext>
            </a:extLst>
          </p:cNvPr>
          <p:cNvSpPr>
            <a:spLocks noGrp="1"/>
          </p:cNvSpPr>
          <p:nvPr>
            <p:ph sz="half" idx="2"/>
          </p:nvPr>
        </p:nvSpPr>
        <p:spPr>
          <a:xfrm>
            <a:off x="836612" y="2230544"/>
            <a:ext cx="5157787" cy="3417743"/>
          </a:xfrm>
        </p:spPr>
        <p:txBody>
          <a:bodyPr>
            <a:normAutofit fontScale="47500" lnSpcReduction="20000"/>
          </a:bodyPr>
          <a:lstStyle/>
          <a:p>
            <a:r>
              <a:rPr lang="en-US" sz="3400"/>
              <a:t>Purpose of the room request:</a:t>
            </a:r>
          </a:p>
          <a:p>
            <a:r>
              <a:rPr lang="en-US" sz="3400"/>
              <a:t>Date</a:t>
            </a:r>
          </a:p>
          <a:p>
            <a:r>
              <a:rPr lang="en-US" sz="3400"/>
              <a:t>Start, time and duration </a:t>
            </a:r>
          </a:p>
          <a:p>
            <a:r>
              <a:rPr lang="en-US" sz="3400"/>
              <a:t>Will it be reoccurring, if so how frequently</a:t>
            </a:r>
          </a:p>
          <a:p>
            <a:r>
              <a:rPr lang="en-US" sz="3400"/>
              <a:t>Number of seats needed </a:t>
            </a:r>
          </a:p>
          <a:p>
            <a:r>
              <a:rPr lang="en-US" sz="3400"/>
              <a:t>Conference Room number (If applicable)</a:t>
            </a:r>
          </a:p>
          <a:p>
            <a:r>
              <a:rPr lang="en-US" sz="3400"/>
              <a:t>The ASUrite or ASUID of people who need access to the room</a:t>
            </a:r>
          </a:p>
          <a:p>
            <a:r>
              <a:rPr lang="en-US" sz="3400"/>
              <a:t>After submitting, assign your faculty advisor as 'Participant 2' and their business specialist as 'Participant 3' for routing. A list of faculty and business specialist assignments can be found below the instructions.</a:t>
            </a:r>
          </a:p>
          <a:p>
            <a:endParaRPr lang="en-US" sz="3400"/>
          </a:p>
          <a:p>
            <a:endParaRPr lang="en-US"/>
          </a:p>
        </p:txBody>
      </p:sp>
      <p:sp>
        <p:nvSpPr>
          <p:cNvPr id="5" name="Text Placeholder 4">
            <a:extLst>
              <a:ext uri="{FF2B5EF4-FFF2-40B4-BE49-F238E27FC236}">
                <a16:creationId xmlns:a16="http://schemas.microsoft.com/office/drawing/2014/main" id="{83749D30-3FBC-5BF9-D611-BC9749DE51F0}"/>
              </a:ext>
            </a:extLst>
          </p:cNvPr>
          <p:cNvSpPr>
            <a:spLocks noGrp="1"/>
          </p:cNvSpPr>
          <p:nvPr>
            <p:ph type="body" sz="quarter" idx="3"/>
          </p:nvPr>
        </p:nvSpPr>
        <p:spPr>
          <a:xfrm>
            <a:off x="6166577" y="1567795"/>
            <a:ext cx="5183188" cy="525324"/>
          </a:xfrm>
        </p:spPr>
        <p:txBody>
          <a:bodyPr>
            <a:normAutofit fontScale="62500" lnSpcReduction="20000"/>
          </a:bodyPr>
          <a:lstStyle/>
          <a:p>
            <a:pPr algn="ctr"/>
            <a:r>
              <a:rPr lang="en-US"/>
              <a:t>Room Rules </a:t>
            </a:r>
          </a:p>
        </p:txBody>
      </p:sp>
      <p:sp>
        <p:nvSpPr>
          <p:cNvPr id="6" name="Content Placeholder 5">
            <a:extLst>
              <a:ext uri="{FF2B5EF4-FFF2-40B4-BE49-F238E27FC236}">
                <a16:creationId xmlns:a16="http://schemas.microsoft.com/office/drawing/2014/main" id="{EDE84694-7B42-2C39-BC99-5BD463D90E7F}"/>
              </a:ext>
            </a:extLst>
          </p:cNvPr>
          <p:cNvSpPr>
            <a:spLocks noGrp="1"/>
          </p:cNvSpPr>
          <p:nvPr>
            <p:ph sz="quarter" idx="4"/>
          </p:nvPr>
        </p:nvSpPr>
        <p:spPr>
          <a:xfrm>
            <a:off x="6172200" y="2179983"/>
            <a:ext cx="5183188" cy="3742835"/>
          </a:xfrm>
        </p:spPr>
        <p:txBody>
          <a:bodyPr>
            <a:normAutofit fontScale="47500" lnSpcReduction="20000"/>
          </a:bodyPr>
          <a:lstStyle/>
          <a:p>
            <a:pPr marL="514350" indent="-514350">
              <a:buFont typeface="+mj-lt"/>
              <a:buAutoNum type="arabicPeriod"/>
            </a:pPr>
            <a:r>
              <a:rPr lang="en-US"/>
              <a:t>No conference room reservations can cross two semesters between normal business hours (Monday – Friday 8:00 am to 5:00 pm).  </a:t>
            </a:r>
          </a:p>
          <a:p>
            <a:pPr marL="514350" indent="-514350">
              <a:buFont typeface="+mj-lt"/>
              <a:buAutoNum type="arabicPeriod"/>
            </a:pPr>
            <a:r>
              <a:rPr lang="en-US"/>
              <a:t>The Room Requester is responsible for leaving the conference room in the same setup it was in originally (4 tables in a row, 2 chairs to a table, facing the whiteboard in the front of the room). Also, please understand as the room requester it is your job to clean up after you and your attendees – wipe down tables, pick up the floor, and let us know if we need to have staff come vacuum the room. </a:t>
            </a:r>
          </a:p>
          <a:p>
            <a:pPr marL="514350" indent="-514350">
              <a:buFont typeface="+mj-lt"/>
              <a:buAutoNum type="arabicPeriod"/>
            </a:pPr>
            <a:r>
              <a:rPr lang="en-US"/>
              <a:t>GWC 487: This room holds up to 70 people and should only be booked for large gatherings like faculty meetings, seminars, workshops, and special events.       </a:t>
            </a:r>
          </a:p>
          <a:p>
            <a:pPr marL="514350" indent="-514350">
              <a:buFont typeface="+mj-lt"/>
              <a:buAutoNum type="arabicPeriod"/>
            </a:pPr>
            <a:r>
              <a:rPr lang="en-US"/>
              <a:t>No reoccurring meetings in GWC 487. Special circumstances need additional approval from the ECEE Business Ops Department, Business Ops Manager.</a:t>
            </a:r>
          </a:p>
          <a:p>
            <a:pPr marL="0" indent="0">
              <a:buNone/>
            </a:pPr>
            <a:endParaRPr lang="en-US"/>
          </a:p>
        </p:txBody>
      </p:sp>
    </p:spTree>
    <p:extLst>
      <p:ext uri="{BB962C8B-B14F-4D97-AF65-F5344CB8AC3E}">
        <p14:creationId xmlns:p14="http://schemas.microsoft.com/office/powerpoint/2010/main" val="3148455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851B3-EA69-7807-AD2A-56E6A4EFC036}"/>
              </a:ext>
            </a:extLst>
          </p:cNvPr>
          <p:cNvSpPr txBox="1"/>
          <p:nvPr/>
        </p:nvSpPr>
        <p:spPr>
          <a:xfrm>
            <a:off x="2580907" y="466438"/>
            <a:ext cx="9169463" cy="1138773"/>
          </a:xfrm>
          <a:prstGeom prst="rect">
            <a:avLst/>
          </a:prstGeom>
          <a:noFill/>
        </p:spPr>
        <p:txBody>
          <a:bodyPr wrap="square">
            <a:spAutoFit/>
          </a:bodyPr>
          <a:lstStyle/>
          <a:p>
            <a:pPr algn="ctr"/>
            <a:r>
              <a:rPr lang="en-US" sz="2000"/>
              <a:t>All ECEE Business Ops forms can be found at</a:t>
            </a:r>
          </a:p>
          <a:p>
            <a:pPr algn="ctr"/>
            <a:r>
              <a:rPr lang="en-US" sz="2000">
                <a:solidFill>
                  <a:schemeClr val="tx2">
                    <a:lumMod val="75000"/>
                  </a:schemeClr>
                </a:solidFill>
              </a:rPr>
              <a:t> </a:t>
            </a:r>
            <a:r>
              <a:rPr lang="en-US" sz="2000" b="1">
                <a:solidFill>
                  <a:schemeClr val="tx2"/>
                </a:solidFill>
                <a:hlinkClick r:id="rId3">
                  <a:extLst>
                    <a:ext uri="{A12FA001-AC4F-418D-AE19-62706E023703}">
                      <ahyp:hlinkClr xmlns:ahyp="http://schemas.microsoft.com/office/drawing/2018/hyperlinkcolor" val="tx"/>
                    </a:ext>
                  </a:extLst>
                </a:hlinkClick>
              </a:rPr>
              <a:t>ECEE Business Services website. Click here to start </a:t>
            </a:r>
            <a:r>
              <a:rPr lang="en-US" sz="2000" b="1">
                <a:solidFill>
                  <a:schemeClr val="tx2"/>
                </a:solidFill>
              </a:rPr>
              <a:t> </a:t>
            </a:r>
          </a:p>
          <a:p>
            <a:pPr algn="ctr"/>
            <a:endParaRPr lang="en-US" sz="2800">
              <a:solidFill>
                <a:schemeClr val="tx2">
                  <a:lumMod val="75000"/>
                </a:schemeClr>
              </a:solidFill>
            </a:endParaRPr>
          </a:p>
        </p:txBody>
      </p:sp>
      <p:sp>
        <p:nvSpPr>
          <p:cNvPr id="6" name="Arrow: Left 5">
            <a:extLst>
              <a:ext uri="{FF2B5EF4-FFF2-40B4-BE49-F238E27FC236}">
                <a16:creationId xmlns:a16="http://schemas.microsoft.com/office/drawing/2014/main" id="{9277EE04-F0A1-5E7F-52BB-BEE200282730}"/>
              </a:ext>
            </a:extLst>
          </p:cNvPr>
          <p:cNvSpPr/>
          <p:nvPr/>
        </p:nvSpPr>
        <p:spPr>
          <a:xfrm>
            <a:off x="7062655" y="4696293"/>
            <a:ext cx="978408" cy="484632"/>
          </a:xfrm>
          <a:prstGeom prst="leftArrow">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A7C603-A02B-B7BF-EB1B-80BE6C522C3F}"/>
              </a:ext>
            </a:extLst>
          </p:cNvPr>
          <p:cNvSpPr txBox="1"/>
          <p:nvPr/>
        </p:nvSpPr>
        <p:spPr>
          <a:xfrm>
            <a:off x="8086693" y="3819130"/>
            <a:ext cx="3017645" cy="1754326"/>
          </a:xfrm>
          <a:prstGeom prst="rect">
            <a:avLst/>
          </a:prstGeom>
          <a:noFill/>
        </p:spPr>
        <p:txBody>
          <a:bodyPr wrap="square">
            <a:spAutoFit/>
          </a:bodyPr>
          <a:lstStyle/>
          <a:p>
            <a:r>
              <a:rPr lang="en-US"/>
              <a:t>Click the '+' icon to expand and review the </a:t>
            </a:r>
            <a:r>
              <a:rPr lang="en-US" b="1">
                <a:solidFill>
                  <a:schemeClr val="tx2"/>
                </a:solidFill>
              </a:rPr>
              <a:t>FedEx shipping Request</a:t>
            </a:r>
            <a:r>
              <a:rPr lang="en-US"/>
              <a:t> instructions, which include a hyperlinked document and detailed guidance</a:t>
            </a:r>
          </a:p>
        </p:txBody>
      </p:sp>
      <p:pic>
        <p:nvPicPr>
          <p:cNvPr id="2" name="Picture 1">
            <a:extLst>
              <a:ext uri="{FF2B5EF4-FFF2-40B4-BE49-F238E27FC236}">
                <a16:creationId xmlns:a16="http://schemas.microsoft.com/office/drawing/2014/main" id="{4C3EF871-CC24-14C5-EDE2-BEB0DA70E9A7}"/>
              </a:ext>
            </a:extLst>
          </p:cNvPr>
          <p:cNvPicPr>
            <a:picLocks noChangeAspect="1"/>
          </p:cNvPicPr>
          <p:nvPr/>
        </p:nvPicPr>
        <p:blipFill>
          <a:blip r:embed="rId4"/>
          <a:stretch>
            <a:fillRect/>
          </a:stretch>
        </p:blipFill>
        <p:spPr>
          <a:xfrm>
            <a:off x="295856" y="1178042"/>
            <a:ext cx="6721169" cy="4501916"/>
          </a:xfrm>
          <a:prstGeom prst="rect">
            <a:avLst/>
          </a:prstGeom>
        </p:spPr>
      </p:pic>
    </p:spTree>
    <p:extLst>
      <p:ext uri="{BB962C8B-B14F-4D97-AF65-F5344CB8AC3E}">
        <p14:creationId xmlns:p14="http://schemas.microsoft.com/office/powerpoint/2010/main" val="3756457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0C8B5-D418-6482-D144-A700C685970F}"/>
              </a:ext>
            </a:extLst>
          </p:cNvPr>
          <p:cNvPicPr>
            <a:picLocks noChangeAspect="1"/>
          </p:cNvPicPr>
          <p:nvPr/>
        </p:nvPicPr>
        <p:blipFill>
          <a:blip r:embed="rId3"/>
          <a:stretch>
            <a:fillRect/>
          </a:stretch>
        </p:blipFill>
        <p:spPr>
          <a:xfrm>
            <a:off x="6197410" y="4863548"/>
            <a:ext cx="4657413" cy="866358"/>
          </a:xfrm>
          <a:prstGeom prst="rect">
            <a:avLst/>
          </a:prstGeom>
        </p:spPr>
      </p:pic>
      <p:sp>
        <p:nvSpPr>
          <p:cNvPr id="17" name="Title 1">
            <a:extLst>
              <a:ext uri="{FF2B5EF4-FFF2-40B4-BE49-F238E27FC236}">
                <a16:creationId xmlns:a16="http://schemas.microsoft.com/office/drawing/2014/main" id="{D30AF7FE-CC8E-CA7E-18D2-79D16C17BDC9}"/>
              </a:ext>
            </a:extLst>
          </p:cNvPr>
          <p:cNvSpPr>
            <a:spLocks noGrp="1"/>
          </p:cNvSpPr>
          <p:nvPr>
            <p:ph type="title"/>
          </p:nvPr>
        </p:nvSpPr>
        <p:spPr/>
        <p:txBody>
          <a:bodyPr anchor="ctr">
            <a:normAutofit/>
          </a:bodyPr>
          <a:lstStyle/>
          <a:p>
            <a:r>
              <a:rPr lang="en-US" b="1"/>
              <a:t>FedEx Shipping Request</a:t>
            </a:r>
            <a:r>
              <a:rPr lang="en-US"/>
              <a:t> </a:t>
            </a:r>
          </a:p>
        </p:txBody>
      </p:sp>
      <p:sp>
        <p:nvSpPr>
          <p:cNvPr id="18" name="Content Placeholder 2">
            <a:extLst>
              <a:ext uri="{FF2B5EF4-FFF2-40B4-BE49-F238E27FC236}">
                <a16:creationId xmlns:a16="http://schemas.microsoft.com/office/drawing/2014/main" id="{DD7D0D61-2BEE-506F-5914-DB71C1577737}"/>
              </a:ext>
            </a:extLst>
          </p:cNvPr>
          <p:cNvSpPr>
            <a:spLocks noGrp="1"/>
          </p:cNvSpPr>
          <p:nvPr>
            <p:ph sz="half" idx="2"/>
          </p:nvPr>
        </p:nvSpPr>
        <p:spPr>
          <a:xfrm>
            <a:off x="5698435" y="1690688"/>
            <a:ext cx="5655365" cy="4117975"/>
          </a:xfrm>
        </p:spPr>
        <p:txBody>
          <a:bodyPr>
            <a:normAutofit/>
          </a:bodyPr>
          <a:lstStyle/>
          <a:p>
            <a:r>
              <a:rPr lang="en-US" sz="1400" b="1"/>
              <a:t>FedEx Shipping Request Guidelines (ECEE Account)</a:t>
            </a:r>
            <a:endParaRPr lang="en-US" sz="1400"/>
          </a:p>
          <a:p>
            <a:pPr>
              <a:buFont typeface="Arial" panose="020B0604020202020204" pitchFamily="34" charset="0"/>
              <a:buChar char="•"/>
            </a:pPr>
            <a:r>
              <a:rPr lang="en-US" sz="1400"/>
              <a:t>Complete the form for each package.</a:t>
            </a:r>
          </a:p>
          <a:p>
            <a:pPr>
              <a:buFont typeface="Arial" panose="020B0604020202020204" pitchFamily="34" charset="0"/>
              <a:buChar char="•"/>
            </a:pPr>
            <a:r>
              <a:rPr lang="en-US" sz="1400"/>
              <a:t>Use separate forms for multiple packages.</a:t>
            </a:r>
          </a:p>
          <a:p>
            <a:pPr>
              <a:buFont typeface="Arial" panose="020B0604020202020204" pitchFamily="34" charset="0"/>
              <a:buChar char="•"/>
            </a:pPr>
            <a:r>
              <a:rPr lang="en-US" sz="1400"/>
              <a:t>For oversized packages, shipping costs will be calculated using FedEx’s dimensional weight calculator.</a:t>
            </a:r>
          </a:p>
          <a:p>
            <a:pPr>
              <a:buFont typeface="Arial" panose="020B0604020202020204" pitchFamily="34" charset="0"/>
              <a:buChar char="•"/>
            </a:pPr>
            <a:r>
              <a:rPr lang="en-US" sz="1400"/>
              <a:t>Once approved, drop off your package at GWC 208 (Mon-Fri, 1:00 pm cutoff).</a:t>
            </a:r>
          </a:p>
          <a:p>
            <a:pPr>
              <a:buFont typeface="Arial" panose="020B0604020202020204" pitchFamily="34" charset="0"/>
              <a:buChar char="•"/>
            </a:pPr>
            <a:r>
              <a:rPr lang="en-US" sz="1400"/>
              <a:t>Use a desktop or laptop to fill out the form; phone browsers are unreliable.</a:t>
            </a:r>
          </a:p>
          <a:p>
            <a:pPr>
              <a:buFont typeface="Arial" panose="020B0604020202020204" pitchFamily="34" charset="0"/>
              <a:buChar char="•"/>
            </a:pPr>
            <a:r>
              <a:rPr lang="en-US" sz="1400"/>
              <a:t>After submitting, assign your faculty advisor as 'Participant 2' and their business specialist as 'Participant 3' for routing. A list of faculty and business specialist assignments can be found below the instructions</a:t>
            </a:r>
          </a:p>
        </p:txBody>
      </p:sp>
      <p:pic>
        <p:nvPicPr>
          <p:cNvPr id="9" name="Picture 8">
            <a:extLst>
              <a:ext uri="{FF2B5EF4-FFF2-40B4-BE49-F238E27FC236}">
                <a16:creationId xmlns:a16="http://schemas.microsoft.com/office/drawing/2014/main" id="{86716083-0CF9-5FF5-3CC1-A195D2FD1185}"/>
              </a:ext>
            </a:extLst>
          </p:cNvPr>
          <p:cNvPicPr>
            <a:picLocks noChangeAspect="1"/>
          </p:cNvPicPr>
          <p:nvPr/>
        </p:nvPicPr>
        <p:blipFill>
          <a:blip r:embed="rId4"/>
          <a:stretch>
            <a:fillRect/>
          </a:stretch>
        </p:blipFill>
        <p:spPr>
          <a:xfrm>
            <a:off x="1447469" y="1690688"/>
            <a:ext cx="3458906" cy="4359965"/>
          </a:xfrm>
          <a:prstGeom prst="rect">
            <a:avLst/>
          </a:prstGeom>
        </p:spPr>
      </p:pic>
    </p:spTree>
    <p:extLst>
      <p:ext uri="{BB962C8B-B14F-4D97-AF65-F5344CB8AC3E}">
        <p14:creationId xmlns:p14="http://schemas.microsoft.com/office/powerpoint/2010/main" val="2152866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FD774-4B55-3478-6416-608DB17CA63F}"/>
              </a:ext>
            </a:extLst>
          </p:cNvPr>
          <p:cNvSpPr>
            <a:spLocks noGrp="1"/>
          </p:cNvSpPr>
          <p:nvPr>
            <p:ph type="title"/>
          </p:nvPr>
        </p:nvSpPr>
        <p:spPr>
          <a:xfrm>
            <a:off x="838200" y="365125"/>
            <a:ext cx="10515600" cy="741299"/>
          </a:xfrm>
        </p:spPr>
        <p:txBody>
          <a:bodyPr/>
          <a:lstStyle/>
          <a:p>
            <a:r>
              <a:rPr lang="en-US"/>
              <a:t>Useful links and information</a:t>
            </a:r>
          </a:p>
        </p:txBody>
      </p:sp>
      <p:sp>
        <p:nvSpPr>
          <p:cNvPr id="4" name="TextBox 3">
            <a:extLst>
              <a:ext uri="{FF2B5EF4-FFF2-40B4-BE49-F238E27FC236}">
                <a16:creationId xmlns:a16="http://schemas.microsoft.com/office/drawing/2014/main" id="{7EF164F4-7BEB-7B49-6954-FE79EAFB2D12}"/>
              </a:ext>
            </a:extLst>
          </p:cNvPr>
          <p:cNvSpPr txBox="1"/>
          <p:nvPr/>
        </p:nvSpPr>
        <p:spPr>
          <a:xfrm>
            <a:off x="967409" y="1265583"/>
            <a:ext cx="10546285" cy="2169825"/>
          </a:xfrm>
          <a:prstGeom prst="rect">
            <a:avLst/>
          </a:prstGeom>
          <a:noFill/>
        </p:spPr>
        <p:txBody>
          <a:bodyPr wrap="none" rtlCol="0">
            <a:spAutoFit/>
          </a:bodyPr>
          <a:lstStyle/>
          <a:p>
            <a:pPr>
              <a:lnSpc>
                <a:spcPct val="150000"/>
              </a:lnSpc>
            </a:pPr>
            <a:r>
              <a:rPr lang="en-US" sz="1800" b="1" u="sng" kern="100">
                <a:solidFill>
                  <a:schemeClr val="tx2"/>
                </a:solidFill>
                <a:effectLst/>
                <a:latin typeface="Avenir Next LT Pro Demi" panose="020F0502020204030204" pitchFamily="34"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ECEE Business Office Purchasing, Reimbursements</a:t>
            </a:r>
            <a:r>
              <a:rPr lang="en-US" sz="1800" b="1" u="sng" kern="100">
                <a:solidFill>
                  <a:schemeClr val="tx2"/>
                </a:solidFill>
                <a:effectLst/>
                <a:latin typeface="Avenir Next LT Pro Demi" panose="020F0502020204030204" pitchFamily="34" charset="0"/>
                <a:ea typeface="Aptos" panose="020B0004020202020204" pitchFamily="34" charset="0"/>
                <a:cs typeface="Times New Roman" panose="02020603050405020304" pitchFamily="18" charset="0"/>
              </a:rPr>
              <a:t>, Travel, Room Reservation and FedEx Shipping</a:t>
            </a:r>
            <a:r>
              <a:rPr lang="en-US" sz="1800" b="1" kern="100">
                <a:solidFill>
                  <a:schemeClr val="tx2"/>
                </a:solidFill>
                <a:effectLst/>
                <a:latin typeface="Avenir Next LT Pro Demi" panose="020F0502020204030204" pitchFamily="34" charset="0"/>
                <a:ea typeface="Aptos" panose="020B0004020202020204" pitchFamily="34" charset="0"/>
                <a:cs typeface="Times New Roman" panose="02020603050405020304" pitchFamily="18" charset="0"/>
              </a:rPr>
              <a:t> </a:t>
            </a:r>
          </a:p>
          <a:p>
            <a:pPr>
              <a:lnSpc>
                <a:spcPct val="150000"/>
              </a:lnSpc>
            </a:pPr>
            <a:r>
              <a:rPr lang="en-US">
                <a:solidFill>
                  <a:schemeClr val="tx2"/>
                </a:solidFill>
                <a:latin typeface="Avenir Next LT Pro Demi" panose="020B0704020202020204" pitchFamily="34" charset="0"/>
                <a:hlinkClick r:id="rId4">
                  <a:extLst>
                    <a:ext uri="{A12FA001-AC4F-418D-AE19-62706E023703}">
                      <ahyp:hlinkClr xmlns:ahyp="http://schemas.microsoft.com/office/drawing/2018/hyperlinkcolor" val="tx"/>
                    </a:ext>
                  </a:extLst>
                </a:hlinkClick>
              </a:rPr>
              <a:t>Physical Key Request through </a:t>
            </a:r>
            <a:r>
              <a:rPr lang="en-US" err="1">
                <a:solidFill>
                  <a:schemeClr val="tx2"/>
                </a:solidFill>
                <a:latin typeface="Avenir Next LT Pro Demi" panose="020B0704020202020204" pitchFamily="34" charset="0"/>
                <a:hlinkClick r:id="rId4">
                  <a:extLst>
                    <a:ext uri="{A12FA001-AC4F-418D-AE19-62706E023703}">
                      <ahyp:hlinkClr xmlns:ahyp="http://schemas.microsoft.com/office/drawing/2018/hyperlinkcolor" val="tx"/>
                    </a:ext>
                  </a:extLst>
                </a:hlinkClick>
              </a:rPr>
              <a:t>WebTMA</a:t>
            </a:r>
            <a:r>
              <a:rPr lang="en-US">
                <a:solidFill>
                  <a:schemeClr val="tx2"/>
                </a:solidFill>
                <a:latin typeface="Avenir Next LT Pro Demi" panose="020B0704020202020204" pitchFamily="34" charset="0"/>
                <a:hlinkClick r:id="rId4">
                  <a:extLst>
                    <a:ext uri="{A12FA001-AC4F-418D-AE19-62706E023703}">
                      <ahyp:hlinkClr xmlns:ahyp="http://schemas.microsoft.com/office/drawing/2018/hyperlinkcolor" val="tx"/>
                    </a:ext>
                  </a:extLst>
                </a:hlinkClick>
              </a:rPr>
              <a:t> </a:t>
            </a:r>
            <a:r>
              <a:rPr lang="en-US">
                <a:solidFill>
                  <a:schemeClr val="tx2"/>
                </a:solidFill>
                <a:latin typeface="Avenir Next LT Pro Demi" panose="020B0704020202020204" pitchFamily="34" charset="0"/>
              </a:rPr>
              <a:t> </a:t>
            </a:r>
          </a:p>
          <a:p>
            <a:pPr>
              <a:lnSpc>
                <a:spcPct val="150000"/>
              </a:lnSpc>
            </a:pPr>
            <a:r>
              <a:rPr lang="en-US" sz="1800" b="0" u="none" strike="noStrike" noProof="0">
                <a:solidFill>
                  <a:schemeClr val="tx2"/>
                </a:solidFill>
                <a:latin typeface="Avenir Next LT Pro Demi" panose="020B0704020202020204" pitchFamily="34" charset="0"/>
                <a:hlinkClick r:id="rId5">
                  <a:extLst>
                    <a:ext uri="{A12FA001-AC4F-418D-AE19-62706E023703}">
                      <ahyp:hlinkClr xmlns:ahyp="http://schemas.microsoft.com/office/drawing/2018/hyperlinkcolor" val="tx"/>
                    </a:ext>
                  </a:extLst>
                </a:hlinkClick>
              </a:rPr>
              <a:t>Door Access with ASU ID Card</a:t>
            </a:r>
            <a:r>
              <a:rPr lang="en-US" sz="1800" b="0" u="none" strike="noStrike" noProof="0">
                <a:solidFill>
                  <a:schemeClr val="tx2"/>
                </a:solidFill>
                <a:latin typeface="Avenir Next LT Pro Demi" panose="020B0704020202020204" pitchFamily="34" charset="0"/>
              </a:rPr>
              <a:t> </a:t>
            </a:r>
            <a:endParaRPr lang="en-US" sz="1800">
              <a:solidFill>
                <a:schemeClr val="tx2"/>
              </a:solidFill>
              <a:latin typeface="Avenir Next LT Pro Demi" panose="020B0704020202020204" pitchFamily="34" charset="0"/>
            </a:endParaRPr>
          </a:p>
          <a:p>
            <a:r>
              <a:rPr lang="en-US">
                <a:solidFill>
                  <a:schemeClr val="tx2"/>
                </a:solidFill>
                <a:latin typeface="Avenir Next LT Pro Demi" panose="020B0704020202020204" pitchFamily="34" charset="0"/>
              </a:rPr>
              <a:t> </a:t>
            </a:r>
          </a:p>
          <a:p>
            <a:endParaRPr lang="en-US">
              <a:solidFill>
                <a:schemeClr val="tx2"/>
              </a:solidFill>
              <a:latin typeface="Avenir Next LT Pro Demi" panose="020B0704020202020204" pitchFamily="34" charset="0"/>
            </a:endParaRPr>
          </a:p>
          <a:p>
            <a:endParaRPr lang="en-US"/>
          </a:p>
        </p:txBody>
      </p:sp>
    </p:spTree>
    <p:extLst>
      <p:ext uri="{BB962C8B-B14F-4D97-AF65-F5344CB8AC3E}">
        <p14:creationId xmlns:p14="http://schemas.microsoft.com/office/powerpoint/2010/main" val="4155955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B3259-A628-B3DF-3E63-102FEF0836B5}"/>
              </a:ext>
            </a:extLst>
          </p:cNvPr>
          <p:cNvSpPr>
            <a:spLocks noGrp="1"/>
          </p:cNvSpPr>
          <p:nvPr>
            <p:ph type="title"/>
          </p:nvPr>
        </p:nvSpPr>
        <p:spPr>
          <a:xfrm>
            <a:off x="4898473" y="1040296"/>
            <a:ext cx="2395054" cy="1282562"/>
          </a:xfrm>
        </p:spPr>
        <p:txBody>
          <a:bodyPr/>
          <a:lstStyle/>
          <a:p>
            <a:r>
              <a:rPr lang="en-US"/>
              <a:t>Q &amp; A </a:t>
            </a:r>
          </a:p>
        </p:txBody>
      </p:sp>
    </p:spTree>
    <p:extLst>
      <p:ext uri="{BB962C8B-B14F-4D97-AF65-F5344CB8AC3E}">
        <p14:creationId xmlns:p14="http://schemas.microsoft.com/office/powerpoint/2010/main" val="2985876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C3EB-2C63-45DF-1516-97A6F05A098F}"/>
              </a:ext>
            </a:extLst>
          </p:cNvPr>
          <p:cNvSpPr>
            <a:spLocks noGrp="1"/>
          </p:cNvSpPr>
          <p:nvPr>
            <p:ph type="title"/>
          </p:nvPr>
        </p:nvSpPr>
        <p:spPr>
          <a:xfrm>
            <a:off x="686076" y="472363"/>
            <a:ext cx="10515600" cy="967201"/>
          </a:xfrm>
        </p:spPr>
        <p:txBody>
          <a:bodyPr/>
          <a:lstStyle/>
          <a:p>
            <a:r>
              <a:rPr lang="en-US">
                <a:solidFill>
                  <a:srgbClr val="FFC000"/>
                </a:solidFill>
              </a:rPr>
              <a:t>Thank you for attending </a:t>
            </a:r>
          </a:p>
        </p:txBody>
      </p:sp>
      <p:sp>
        <p:nvSpPr>
          <p:cNvPr id="3" name="Text Placeholder 2">
            <a:extLst>
              <a:ext uri="{FF2B5EF4-FFF2-40B4-BE49-F238E27FC236}">
                <a16:creationId xmlns:a16="http://schemas.microsoft.com/office/drawing/2014/main" id="{6ABDBA1F-D185-5484-F894-E5239AB93956}"/>
              </a:ext>
            </a:extLst>
          </p:cNvPr>
          <p:cNvSpPr>
            <a:spLocks noGrp="1"/>
          </p:cNvSpPr>
          <p:nvPr>
            <p:ph type="body" idx="1"/>
          </p:nvPr>
        </p:nvSpPr>
        <p:spPr>
          <a:xfrm>
            <a:off x="732459" y="1728003"/>
            <a:ext cx="10515600" cy="1312573"/>
          </a:xfrm>
        </p:spPr>
        <p:txBody>
          <a:bodyPr/>
          <a:lstStyle/>
          <a:p>
            <a:r>
              <a:rPr lang="en-US"/>
              <a:t>Hosted By Business Operations Team </a:t>
            </a:r>
          </a:p>
          <a:p>
            <a:r>
              <a:rPr lang="en-US" sz="2400">
                <a:effectLst/>
                <a:latin typeface="Verdana" panose="020B0604030504040204" pitchFamily="34" charset="0"/>
                <a:ea typeface="Aptos" panose="020B0004020202020204" pitchFamily="34" charset="0"/>
                <a:cs typeface="Aptos" panose="020B0004020202020204" pitchFamily="34" charset="0"/>
              </a:rPr>
              <a:t>School of Electrical, Computer, and Energy Engineering</a:t>
            </a:r>
            <a:endParaRPr lang="en-US" sz="2400">
              <a:effectLst/>
              <a:latin typeface="Aptos" panose="020B0004020202020204" pitchFamily="34" charset="0"/>
              <a:ea typeface="Aptos" panose="020B0004020202020204" pitchFamily="34" charset="0"/>
              <a:cs typeface="Aptos" panose="020B0004020202020204" pitchFamily="34" charset="0"/>
            </a:endParaRPr>
          </a:p>
          <a:p>
            <a:endParaRPr lang="en-US"/>
          </a:p>
        </p:txBody>
      </p:sp>
      <p:pic>
        <p:nvPicPr>
          <p:cNvPr id="6" name="Picture 5" descr="A yellow and red trident&#10;&#10;Description automatically generated">
            <a:extLst>
              <a:ext uri="{FF2B5EF4-FFF2-40B4-BE49-F238E27FC236}">
                <a16:creationId xmlns:a16="http://schemas.microsoft.com/office/drawing/2014/main" id="{F24EE5F1-EA9A-A8DB-CBD9-F88795DAF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094" y="-472363"/>
            <a:ext cx="5429250" cy="6858000"/>
          </a:xfrm>
          <a:prstGeom prst="rect">
            <a:avLst/>
          </a:prstGeom>
        </p:spPr>
      </p:pic>
    </p:spTree>
    <p:extLst>
      <p:ext uri="{BB962C8B-B14F-4D97-AF65-F5344CB8AC3E}">
        <p14:creationId xmlns:p14="http://schemas.microsoft.com/office/powerpoint/2010/main" val="3533869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30AF7FE-CC8E-CA7E-18D2-79D16C17BDC9}"/>
              </a:ext>
            </a:extLst>
          </p:cNvPr>
          <p:cNvSpPr>
            <a:spLocks noGrp="1"/>
          </p:cNvSpPr>
          <p:nvPr>
            <p:ph type="title"/>
          </p:nvPr>
        </p:nvSpPr>
        <p:spPr>
          <a:xfrm>
            <a:off x="838200" y="365125"/>
            <a:ext cx="10515600" cy="1325563"/>
          </a:xfrm>
        </p:spPr>
        <p:txBody>
          <a:bodyPr>
            <a:normAutofit/>
          </a:bodyPr>
          <a:lstStyle/>
          <a:p>
            <a:r>
              <a:rPr lang="en-US" sz="3200"/>
              <a:t>Services Provided by ECEE Business Ops Team </a:t>
            </a:r>
          </a:p>
        </p:txBody>
      </p:sp>
      <p:sp>
        <p:nvSpPr>
          <p:cNvPr id="18" name="Content Placeholder 2">
            <a:extLst>
              <a:ext uri="{FF2B5EF4-FFF2-40B4-BE49-F238E27FC236}">
                <a16:creationId xmlns:a16="http://schemas.microsoft.com/office/drawing/2014/main" id="{DD7D0D61-2BEE-506F-5914-DB71C1577737}"/>
              </a:ext>
            </a:extLst>
          </p:cNvPr>
          <p:cNvSpPr>
            <a:spLocks noGrp="1"/>
          </p:cNvSpPr>
          <p:nvPr>
            <p:ph sz="half" idx="1"/>
          </p:nvPr>
        </p:nvSpPr>
        <p:spPr>
          <a:xfrm>
            <a:off x="838200" y="1825625"/>
            <a:ext cx="5181600" cy="4117975"/>
          </a:xfrm>
        </p:spPr>
        <p:txBody>
          <a:bodyPr>
            <a:normAutofit lnSpcReduction="10000"/>
          </a:bodyPr>
          <a:lstStyle/>
          <a:p>
            <a:r>
              <a:rPr lang="en-US" dirty="0"/>
              <a:t>Order and purchase requests</a:t>
            </a:r>
          </a:p>
          <a:p>
            <a:r>
              <a:rPr lang="en-US" dirty="0"/>
              <a:t>Order follow-up</a:t>
            </a:r>
          </a:p>
          <a:p>
            <a:r>
              <a:rPr lang="en-US" dirty="0"/>
              <a:t>Reimbursements</a:t>
            </a:r>
          </a:p>
          <a:p>
            <a:r>
              <a:rPr lang="en-US" dirty="0"/>
              <a:t>Review and Approves Travel Request/Travel Expense Reports </a:t>
            </a:r>
          </a:p>
          <a:p>
            <a:r>
              <a:rPr lang="en-US" dirty="0"/>
              <a:t>FedEx Labels/Schedule a Pickup</a:t>
            </a:r>
          </a:p>
          <a:p>
            <a:r>
              <a:rPr lang="en-US" dirty="0"/>
              <a:t>Payroll and Offer Letters</a:t>
            </a:r>
          </a:p>
          <a:p>
            <a:endParaRPr lang="en-US" dirty="0"/>
          </a:p>
        </p:txBody>
      </p:sp>
      <p:pic>
        <p:nvPicPr>
          <p:cNvPr id="5" name="Content Placeholder 4">
            <a:extLst>
              <a:ext uri="{FF2B5EF4-FFF2-40B4-BE49-F238E27FC236}">
                <a16:creationId xmlns:a16="http://schemas.microsoft.com/office/drawing/2014/main" id="{C61EB567-6C0B-C81B-24AD-EFF462DCE5D7}"/>
              </a:ext>
            </a:extLst>
          </p:cNvPr>
          <p:cNvPicPr>
            <a:picLocks noGrp="1" noChangeAspect="1"/>
          </p:cNvPicPr>
          <p:nvPr>
            <p:ph sz="half" idx="2"/>
          </p:nvPr>
        </p:nvPicPr>
        <p:blipFill>
          <a:blip r:embed="rId3"/>
          <a:srcRect t="12450" r="2" b="18807"/>
          <a:stretch/>
        </p:blipFill>
        <p:spPr>
          <a:xfrm>
            <a:off x="6172200" y="1825625"/>
            <a:ext cx="5181600" cy="4117975"/>
          </a:xfrm>
          <a:prstGeom prst="rect">
            <a:avLst/>
          </a:prstGeom>
          <a:noFill/>
        </p:spPr>
      </p:pic>
    </p:spTree>
    <p:extLst>
      <p:ext uri="{BB962C8B-B14F-4D97-AF65-F5344CB8AC3E}">
        <p14:creationId xmlns:p14="http://schemas.microsoft.com/office/powerpoint/2010/main" val="1012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F02003-0317-4BB3-9F66-C15B0855B058}"/>
              </a:ext>
            </a:extLst>
          </p:cNvPr>
          <p:cNvPicPr>
            <a:picLocks noChangeAspect="1"/>
          </p:cNvPicPr>
          <p:nvPr/>
        </p:nvPicPr>
        <p:blipFill rotWithShape="1">
          <a:blip r:embed="rId3"/>
          <a:srcRect r="1308" b="390"/>
          <a:stretch/>
        </p:blipFill>
        <p:spPr>
          <a:xfrm>
            <a:off x="6138364" y="1"/>
            <a:ext cx="6036311" cy="6092447"/>
          </a:xfrm>
          <a:prstGeom prst="rect">
            <a:avLst/>
          </a:prstGeom>
        </p:spPr>
      </p:pic>
      <p:pic>
        <p:nvPicPr>
          <p:cNvPr id="6" name="Picture 5">
            <a:extLst>
              <a:ext uri="{FF2B5EF4-FFF2-40B4-BE49-F238E27FC236}">
                <a16:creationId xmlns:a16="http://schemas.microsoft.com/office/drawing/2014/main" id="{A4D78785-A209-F4EE-3865-A2A421336E9E}"/>
              </a:ext>
            </a:extLst>
          </p:cNvPr>
          <p:cNvPicPr>
            <a:picLocks noChangeAspect="1"/>
          </p:cNvPicPr>
          <p:nvPr/>
        </p:nvPicPr>
        <p:blipFill>
          <a:blip r:embed="rId3"/>
          <a:stretch>
            <a:fillRect/>
          </a:stretch>
        </p:blipFill>
        <p:spPr>
          <a:xfrm>
            <a:off x="17325" y="0"/>
            <a:ext cx="6858000" cy="6092448"/>
          </a:xfrm>
          <a:prstGeom prst="rect">
            <a:avLst/>
          </a:prstGeom>
        </p:spPr>
      </p:pic>
      <p:sp>
        <p:nvSpPr>
          <p:cNvPr id="2" name="Title 1">
            <a:extLst>
              <a:ext uri="{FF2B5EF4-FFF2-40B4-BE49-F238E27FC236}">
                <a16:creationId xmlns:a16="http://schemas.microsoft.com/office/drawing/2014/main" id="{B5F67E88-172E-1B4D-EC88-2E30C604F823}"/>
              </a:ext>
            </a:extLst>
          </p:cNvPr>
          <p:cNvSpPr>
            <a:spLocks noGrp="1"/>
          </p:cNvSpPr>
          <p:nvPr>
            <p:ph type="title"/>
          </p:nvPr>
        </p:nvSpPr>
        <p:spPr>
          <a:xfrm>
            <a:off x="560181" y="1424817"/>
            <a:ext cx="10515600" cy="1019915"/>
          </a:xfrm>
        </p:spPr>
        <p:txBody>
          <a:bodyPr anchor="b">
            <a:normAutofit/>
          </a:bodyPr>
          <a:lstStyle/>
          <a:p>
            <a:r>
              <a:rPr lang="en-US"/>
              <a:t>Human Resources </a:t>
            </a:r>
          </a:p>
        </p:txBody>
      </p:sp>
      <p:sp>
        <p:nvSpPr>
          <p:cNvPr id="3" name="Subtitle 2">
            <a:extLst>
              <a:ext uri="{FF2B5EF4-FFF2-40B4-BE49-F238E27FC236}">
                <a16:creationId xmlns:a16="http://schemas.microsoft.com/office/drawing/2014/main" id="{0586D6A6-5951-CBAE-8824-ACBAB4057403}"/>
              </a:ext>
            </a:extLst>
          </p:cNvPr>
          <p:cNvSpPr>
            <a:spLocks noGrp="1"/>
          </p:cNvSpPr>
          <p:nvPr>
            <p:ph type="body" idx="1"/>
          </p:nvPr>
        </p:nvSpPr>
        <p:spPr>
          <a:xfrm>
            <a:off x="831850" y="4589463"/>
            <a:ext cx="10515600" cy="1312573"/>
          </a:xfrm>
        </p:spPr>
        <p:txBody>
          <a:bodyPr>
            <a:normAutofit/>
          </a:bodyPr>
          <a:lstStyle/>
          <a:p>
            <a:endParaRPr lang="en-US"/>
          </a:p>
          <a:p>
            <a:endParaRPr lang="en-US"/>
          </a:p>
        </p:txBody>
      </p:sp>
      <p:sp>
        <p:nvSpPr>
          <p:cNvPr id="12" name="TextBox 11">
            <a:extLst>
              <a:ext uri="{FF2B5EF4-FFF2-40B4-BE49-F238E27FC236}">
                <a16:creationId xmlns:a16="http://schemas.microsoft.com/office/drawing/2014/main" id="{6E01D2E1-AF6F-1698-93A5-527A995D96A7}"/>
              </a:ext>
            </a:extLst>
          </p:cNvPr>
          <p:cNvSpPr txBox="1"/>
          <p:nvPr/>
        </p:nvSpPr>
        <p:spPr>
          <a:xfrm>
            <a:off x="513742" y="2709775"/>
            <a:ext cx="6562918" cy="1569660"/>
          </a:xfrm>
          <a:prstGeom prst="rect">
            <a:avLst/>
          </a:prstGeom>
          <a:noFill/>
        </p:spPr>
        <p:txBody>
          <a:bodyPr wrap="square">
            <a:spAutoFit/>
          </a:bodyPr>
          <a:lstStyle/>
          <a:p>
            <a:r>
              <a:rPr lang="en-US" altLang="en-US" sz="1800" b="1">
                <a:solidFill>
                  <a:schemeClr val="accent2"/>
                </a:solidFill>
                <a:latin typeface="Arial" panose="020B0604020202020204" pitchFamily="34" charset="0"/>
              </a:rPr>
              <a:t>This section will cover</a:t>
            </a:r>
          </a:p>
          <a:p>
            <a:endParaRPr lang="en-US" altLang="en-US" sz="1800" b="1">
              <a:solidFill>
                <a:schemeClr val="accent2"/>
              </a:solidFill>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en-US" altLang="en-US" sz="1400" b="0" i="0" u="none" strike="noStrike" cap="none" normalizeH="0" baseline="0">
                <a:ln>
                  <a:noFill/>
                </a:ln>
                <a:solidFill>
                  <a:srgbClr val="FFC000"/>
                </a:solidFill>
                <a:effectLst/>
                <a:latin typeface="Arial" panose="020B0604020202020204" pitchFamily="34" charset="0"/>
              </a:rPr>
              <a:t>Student Hires: Offer Letters and Timelines</a:t>
            </a:r>
          </a:p>
          <a:p>
            <a:pPr marL="457200" lvl="1" indent="0" eaLnBrk="0" fontAlgn="base" hangingPunct="0">
              <a:lnSpc>
                <a:spcPct val="100000"/>
              </a:lnSpc>
              <a:spcBef>
                <a:spcPct val="0"/>
              </a:spcBef>
              <a:spcAft>
                <a:spcPct val="0"/>
              </a:spcAft>
              <a:buFontTx/>
              <a:buChar char="•"/>
            </a:pPr>
            <a:r>
              <a:rPr lang="en-US" altLang="en-US" sz="1400">
                <a:solidFill>
                  <a:srgbClr val="FFC000"/>
                </a:solidFill>
                <a:latin typeface="Arial" panose="020B0604020202020204" pitchFamily="34" charset="0"/>
              </a:rPr>
              <a:t>Business Ops Duties/Assignments </a:t>
            </a:r>
            <a:endParaRPr kumimoji="0" lang="en-US" altLang="en-US" sz="1400" b="0" i="0" u="none" strike="noStrike" cap="none" normalizeH="0" baseline="0">
              <a:ln>
                <a:noFill/>
              </a:ln>
              <a:solidFill>
                <a:srgbClr val="FFC000"/>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lang="en-US" altLang="en-US" sz="1400">
                <a:solidFill>
                  <a:srgbClr val="FFC000"/>
                </a:solidFill>
                <a:latin typeface="Arial" panose="020B0604020202020204" pitchFamily="34" charset="0"/>
              </a:rPr>
              <a:t>Social Security Number Application </a:t>
            </a:r>
          </a:p>
          <a:p>
            <a:endParaRPr lang="en-US">
              <a:solidFill>
                <a:schemeClr val="accent2"/>
              </a:solidFill>
            </a:endParaRPr>
          </a:p>
        </p:txBody>
      </p:sp>
      <p:sp>
        <p:nvSpPr>
          <p:cNvPr id="5" name="TextBox 4">
            <a:extLst>
              <a:ext uri="{FF2B5EF4-FFF2-40B4-BE49-F238E27FC236}">
                <a16:creationId xmlns:a16="http://schemas.microsoft.com/office/drawing/2014/main" id="{0C6777A4-ABBF-C6F2-E728-39F776822EF8}"/>
              </a:ext>
            </a:extLst>
          </p:cNvPr>
          <p:cNvSpPr txBox="1"/>
          <p:nvPr/>
        </p:nvSpPr>
        <p:spPr>
          <a:xfrm>
            <a:off x="560181" y="5063851"/>
            <a:ext cx="6562918" cy="369332"/>
          </a:xfrm>
          <a:prstGeom prst="rect">
            <a:avLst/>
          </a:prstGeom>
          <a:noFill/>
        </p:spPr>
        <p:txBody>
          <a:bodyPr wrap="square">
            <a:spAutoFit/>
          </a:bodyPr>
          <a:lstStyle/>
          <a:p>
            <a:r>
              <a:rPr lang="en-US" b="1">
                <a:solidFill>
                  <a:schemeClr val="tx2"/>
                </a:solidFill>
              </a:rPr>
              <a:t>Presented By Adriana Nieves, Department HR Manager </a:t>
            </a:r>
            <a:endParaRPr lang="en-US">
              <a:solidFill>
                <a:schemeClr val="tx2"/>
              </a:solidFill>
            </a:endParaRPr>
          </a:p>
        </p:txBody>
      </p:sp>
    </p:spTree>
    <p:extLst>
      <p:ext uri="{BB962C8B-B14F-4D97-AF65-F5344CB8AC3E}">
        <p14:creationId xmlns:p14="http://schemas.microsoft.com/office/powerpoint/2010/main" val="393441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26F-4775-A6E7-BE5A-6B6E6DD30919}"/>
              </a:ext>
            </a:extLst>
          </p:cNvPr>
          <p:cNvSpPr>
            <a:spLocks noGrp="1"/>
          </p:cNvSpPr>
          <p:nvPr>
            <p:ph type="title"/>
          </p:nvPr>
        </p:nvSpPr>
        <p:spPr/>
        <p:txBody>
          <a:bodyPr/>
          <a:lstStyle/>
          <a:p>
            <a:r>
              <a:rPr lang="en-US"/>
              <a:t>When to Contact the Business Ops Team </a:t>
            </a:r>
          </a:p>
        </p:txBody>
      </p:sp>
      <p:sp>
        <p:nvSpPr>
          <p:cNvPr id="3" name="Content Placeholder 2">
            <a:extLst>
              <a:ext uri="{FF2B5EF4-FFF2-40B4-BE49-F238E27FC236}">
                <a16:creationId xmlns:a16="http://schemas.microsoft.com/office/drawing/2014/main" id="{456FD863-1FBF-D63C-5D6D-8887614E231D}"/>
              </a:ext>
            </a:extLst>
          </p:cNvPr>
          <p:cNvSpPr>
            <a:spLocks noGrp="1"/>
          </p:cNvSpPr>
          <p:nvPr>
            <p:ph sz="half" idx="1"/>
          </p:nvPr>
        </p:nvSpPr>
        <p:spPr>
          <a:xfrm>
            <a:off x="838199" y="1825626"/>
            <a:ext cx="10797209" cy="3216826"/>
          </a:xfrm>
        </p:spPr>
        <p:txBody>
          <a:bodyPr>
            <a:normAutofit fontScale="47500" lnSpcReduction="20000"/>
          </a:bodyPr>
          <a:lstStyle/>
          <a:p>
            <a:pPr marL="0" indent="0">
              <a:buNone/>
            </a:pPr>
            <a:r>
              <a:rPr lang="en-US" sz="3400" b="1"/>
              <a:t>Managed by the Assigned Business Operations Specialist/Specialist Sr.</a:t>
            </a:r>
            <a:endParaRPr lang="en-US" sz="3400"/>
          </a:p>
          <a:p>
            <a:pPr>
              <a:buFont typeface="Arial" panose="020B0604020202020204" pitchFamily="34" charset="0"/>
              <a:buChar char="•"/>
            </a:pPr>
            <a:r>
              <a:rPr lang="en-US" sz="3800">
                <a:latin typeface="+mj-lt"/>
              </a:rPr>
              <a:t>All non-faculty hires</a:t>
            </a:r>
          </a:p>
          <a:p>
            <a:pPr>
              <a:buFont typeface="Arial" panose="020B0604020202020204" pitchFamily="34" charset="0"/>
              <a:buChar char="•"/>
            </a:pPr>
            <a:r>
              <a:rPr lang="en-US" sz="3800">
                <a:latin typeface="+mj-lt"/>
              </a:rPr>
              <a:t>Hourly student hires and GRA/GSA positions</a:t>
            </a:r>
          </a:p>
          <a:p>
            <a:pPr>
              <a:buFont typeface="Arial" panose="020B0604020202020204" pitchFamily="34" charset="0"/>
              <a:buChar char="•"/>
            </a:pPr>
            <a:r>
              <a:rPr lang="en-US" sz="3800">
                <a:latin typeface="+mj-lt"/>
              </a:rPr>
              <a:t>Payroll-related issues </a:t>
            </a:r>
          </a:p>
          <a:p>
            <a:pPr>
              <a:buFont typeface="Arial" panose="020B0604020202020204" pitchFamily="34" charset="0"/>
              <a:buChar char="•"/>
            </a:pPr>
            <a:r>
              <a:rPr lang="en-US" sz="3800">
                <a:latin typeface="+mj-lt"/>
              </a:rPr>
              <a:t>Monitoring and maintaining immigration status eligibility for department positions (including ACA position reporting)</a:t>
            </a:r>
          </a:p>
          <a:p>
            <a:pPr marL="0" indent="0">
              <a:buNone/>
            </a:pPr>
            <a:r>
              <a:rPr lang="en-US" sz="3400" b="1"/>
              <a:t>Managed by Specific Individuals:</a:t>
            </a:r>
            <a:endParaRPr lang="en-US" sz="3400"/>
          </a:p>
          <a:p>
            <a:r>
              <a:rPr lang="en-US" sz="3800" b="1"/>
              <a:t>Graders</a:t>
            </a:r>
            <a:r>
              <a:rPr lang="en-US" sz="3800"/>
              <a:t>: Katarina Velez and Michelle Fitch</a:t>
            </a:r>
          </a:p>
          <a:p>
            <a:r>
              <a:rPr lang="en-US" sz="3800" b="1"/>
              <a:t>TAs</a:t>
            </a:r>
            <a:r>
              <a:rPr lang="en-US" sz="3800"/>
              <a:t>: Sabrina Beck</a:t>
            </a:r>
          </a:p>
          <a:p>
            <a:r>
              <a:rPr lang="en-US" sz="3800" b="1"/>
              <a:t>Dean’s/Fulton Fellows (1</a:t>
            </a:r>
            <a:r>
              <a:rPr lang="en-US" sz="3800" b="1" baseline="30000"/>
              <a:t>st</a:t>
            </a:r>
            <a:r>
              <a:rPr lang="en-US" sz="3800" b="1"/>
              <a:t> Year) UGF, Postdocs, AP, and Non-tenure hires: </a:t>
            </a:r>
            <a:r>
              <a:rPr lang="en-US" sz="3800"/>
              <a:t>Loren Benally </a:t>
            </a:r>
          </a:p>
          <a:p>
            <a:pPr marL="342900" marR="0" lvl="0" indent="-342900">
              <a:spcBef>
                <a:spcPts val="0"/>
              </a:spcBef>
              <a:spcAft>
                <a:spcPts val="0"/>
              </a:spcAft>
              <a:buSzPts val="1000"/>
              <a:buFont typeface="Symbol" panose="05050102010706020507" pitchFamily="18" charset="2"/>
              <a:buChar char=""/>
              <a:tabLst>
                <a:tab pos="457200" algn="l"/>
              </a:tabLst>
            </a:pPr>
            <a:endParaRPr lang="en-US"/>
          </a:p>
        </p:txBody>
      </p:sp>
      <p:sp>
        <p:nvSpPr>
          <p:cNvPr id="4" name="Content Placeholder 3">
            <a:extLst>
              <a:ext uri="{FF2B5EF4-FFF2-40B4-BE49-F238E27FC236}">
                <a16:creationId xmlns:a16="http://schemas.microsoft.com/office/drawing/2014/main" id="{42B6EB8E-7870-5BDB-1F6C-4CF93788EB89}"/>
              </a:ext>
            </a:extLst>
          </p:cNvPr>
          <p:cNvSpPr>
            <a:spLocks noGrp="1"/>
          </p:cNvSpPr>
          <p:nvPr>
            <p:ph sz="half" idx="2"/>
          </p:nvPr>
        </p:nvSpPr>
        <p:spPr>
          <a:xfrm>
            <a:off x="2505521" y="5177390"/>
            <a:ext cx="7180958" cy="406981"/>
          </a:xfrm>
        </p:spPr>
        <p:txBody>
          <a:bodyPr>
            <a:noAutofit/>
          </a:bodyPr>
          <a:lstStyle/>
          <a:p>
            <a:pPr marL="0" indent="0" algn="ctr">
              <a:buNone/>
            </a:pPr>
            <a:r>
              <a:rPr lang="en-US" sz="1200"/>
              <a:t>business specialist assignments can be found </a:t>
            </a:r>
            <a:r>
              <a:rPr lang="en-US" sz="1200">
                <a:hlinkClick r:id="rId3"/>
              </a:rPr>
              <a:t>https://ecee.engineering.asu.edu/business/</a:t>
            </a:r>
            <a:r>
              <a:rPr lang="en-US" sz="1200"/>
              <a:t> below instructions of each tab.  </a:t>
            </a:r>
          </a:p>
        </p:txBody>
      </p:sp>
    </p:spTree>
    <p:extLst>
      <p:ext uri="{BB962C8B-B14F-4D97-AF65-F5344CB8AC3E}">
        <p14:creationId xmlns:p14="http://schemas.microsoft.com/office/powerpoint/2010/main" val="4113790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26F-4775-A6E7-BE5A-6B6E6DD30919}"/>
              </a:ext>
            </a:extLst>
          </p:cNvPr>
          <p:cNvSpPr>
            <a:spLocks noGrp="1"/>
          </p:cNvSpPr>
          <p:nvPr>
            <p:ph type="title"/>
          </p:nvPr>
        </p:nvSpPr>
        <p:spPr>
          <a:xfrm>
            <a:off x="838200" y="365125"/>
            <a:ext cx="10515600" cy="1325563"/>
          </a:xfrm>
        </p:spPr>
        <p:txBody>
          <a:bodyPr anchor="ctr">
            <a:normAutofit/>
          </a:bodyPr>
          <a:lstStyle/>
          <a:p>
            <a:r>
              <a:rPr lang="en-US"/>
              <a:t>Offer Letters and Timelines</a:t>
            </a:r>
          </a:p>
        </p:txBody>
      </p:sp>
      <p:sp>
        <p:nvSpPr>
          <p:cNvPr id="3" name="Content Placeholder 2">
            <a:extLst>
              <a:ext uri="{FF2B5EF4-FFF2-40B4-BE49-F238E27FC236}">
                <a16:creationId xmlns:a16="http://schemas.microsoft.com/office/drawing/2014/main" id="{456FD863-1FBF-D63C-5D6D-8887614E231D}"/>
              </a:ext>
            </a:extLst>
          </p:cNvPr>
          <p:cNvSpPr>
            <a:spLocks noGrp="1"/>
          </p:cNvSpPr>
          <p:nvPr>
            <p:ph sz="half" idx="1"/>
          </p:nvPr>
        </p:nvSpPr>
        <p:spPr>
          <a:xfrm>
            <a:off x="838200" y="1825625"/>
            <a:ext cx="5181600" cy="4117975"/>
          </a:xfrm>
        </p:spPr>
        <p:txBody>
          <a:bodyPr vert="horz" lIns="91440" tIns="45720" rIns="91440" bIns="45720" rtlCol="0" anchor="t">
            <a:normAutofit/>
          </a:bodyPr>
          <a:lstStyle/>
          <a:p>
            <a:r>
              <a:rPr lang="en-US">
                <a:effectLst/>
              </a:rPr>
              <a:t>Please wait until the offer letters have been signed and implemented </a:t>
            </a:r>
            <a:r>
              <a:rPr lang="en-US" b="1">
                <a:effectLst/>
              </a:rPr>
              <a:t>before starting to work</a:t>
            </a:r>
            <a:r>
              <a:rPr lang="en-US">
                <a:effectLst/>
              </a:rPr>
              <a:t>.  </a:t>
            </a:r>
            <a:endParaRPr lang="en-US"/>
          </a:p>
          <a:p>
            <a:r>
              <a:rPr lang="en-US">
                <a:effectLst/>
              </a:rPr>
              <a:t>Offer letters can be expected beginning at least one week prior to</a:t>
            </a:r>
            <a:r>
              <a:rPr lang="en-US" b="1">
                <a:effectLst/>
              </a:rPr>
              <a:t> start date</a:t>
            </a:r>
            <a:r>
              <a:rPr lang="en-US">
                <a:effectLst/>
              </a:rPr>
              <a:t>. </a:t>
            </a:r>
            <a:endParaRPr lang="en-US"/>
          </a:p>
        </p:txBody>
      </p:sp>
    </p:spTree>
    <p:extLst>
      <p:ext uri="{BB962C8B-B14F-4D97-AF65-F5344CB8AC3E}">
        <p14:creationId xmlns:p14="http://schemas.microsoft.com/office/powerpoint/2010/main" val="3702370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26F-4775-A6E7-BE5A-6B6E6DD30919}"/>
              </a:ext>
            </a:extLst>
          </p:cNvPr>
          <p:cNvSpPr>
            <a:spLocks noGrp="1"/>
          </p:cNvSpPr>
          <p:nvPr>
            <p:ph type="title"/>
          </p:nvPr>
        </p:nvSpPr>
        <p:spPr>
          <a:xfrm>
            <a:off x="838200" y="365125"/>
            <a:ext cx="10515600" cy="1325563"/>
          </a:xfrm>
        </p:spPr>
        <p:txBody>
          <a:bodyPr anchor="ctr">
            <a:normAutofit/>
          </a:bodyPr>
          <a:lstStyle/>
          <a:p>
            <a:r>
              <a:rPr lang="en-US"/>
              <a:t>Employment Offer Letter for Social Security Number Application</a:t>
            </a:r>
          </a:p>
        </p:txBody>
      </p:sp>
      <p:sp>
        <p:nvSpPr>
          <p:cNvPr id="11" name="Content Placeholder 2">
            <a:extLst>
              <a:ext uri="{FF2B5EF4-FFF2-40B4-BE49-F238E27FC236}">
                <a16:creationId xmlns:a16="http://schemas.microsoft.com/office/drawing/2014/main" id="{84863CDD-784B-DF86-642B-94058DBACE97}"/>
              </a:ext>
            </a:extLst>
          </p:cNvPr>
          <p:cNvSpPr>
            <a:spLocks noGrp="1"/>
          </p:cNvSpPr>
          <p:nvPr>
            <p:ph sz="half" idx="1"/>
          </p:nvPr>
        </p:nvSpPr>
        <p:spPr>
          <a:xfrm>
            <a:off x="838200" y="1825625"/>
            <a:ext cx="5181600" cy="4117975"/>
          </a:xfrm>
        </p:spPr>
        <p:txBody>
          <a:bodyPr>
            <a:normAutofit/>
          </a:bodyPr>
          <a:lstStyle/>
          <a:p>
            <a:r>
              <a:rPr lang="en-US" sz="1800"/>
              <a:t>Contact your Assigned Business Operations Specialist/Specialist Sr.</a:t>
            </a:r>
          </a:p>
          <a:p>
            <a:r>
              <a:rPr lang="en-US" sz="1800"/>
              <a:t>The Employment verification letters can be completed once letters are issued for positions (GRA-GSA-TA) </a:t>
            </a:r>
          </a:p>
          <a:p>
            <a:r>
              <a:rPr lang="en-US" sz="1800"/>
              <a:t>You must pick up the letter in person, as the letters must be ink signed by a Business Ops Specialist </a:t>
            </a:r>
          </a:p>
        </p:txBody>
      </p:sp>
      <p:pic>
        <p:nvPicPr>
          <p:cNvPr id="6" name="Content Placeholder 5">
            <a:extLst>
              <a:ext uri="{FF2B5EF4-FFF2-40B4-BE49-F238E27FC236}">
                <a16:creationId xmlns:a16="http://schemas.microsoft.com/office/drawing/2014/main" id="{57571B7A-2DB8-8261-5F1A-C99717D5EF4F}"/>
              </a:ext>
            </a:extLst>
          </p:cNvPr>
          <p:cNvPicPr>
            <a:picLocks noGrp="1" noChangeAspect="1"/>
          </p:cNvPicPr>
          <p:nvPr>
            <p:ph sz="half" idx="2"/>
          </p:nvPr>
        </p:nvPicPr>
        <p:blipFill>
          <a:blip r:embed="rId2"/>
          <a:stretch>
            <a:fillRect/>
          </a:stretch>
        </p:blipFill>
        <p:spPr>
          <a:xfrm>
            <a:off x="7084300" y="1825625"/>
            <a:ext cx="3357399" cy="4117975"/>
          </a:xfrm>
          <a:noFill/>
        </p:spPr>
      </p:pic>
    </p:spTree>
    <p:extLst>
      <p:ext uri="{BB962C8B-B14F-4D97-AF65-F5344CB8AC3E}">
        <p14:creationId xmlns:p14="http://schemas.microsoft.com/office/powerpoint/2010/main" val="475770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26F-4775-A6E7-BE5A-6B6E6DD30919}"/>
              </a:ext>
            </a:extLst>
          </p:cNvPr>
          <p:cNvSpPr>
            <a:spLocks noGrp="1"/>
          </p:cNvSpPr>
          <p:nvPr>
            <p:ph type="title"/>
          </p:nvPr>
        </p:nvSpPr>
        <p:spPr/>
        <p:txBody>
          <a:bodyPr/>
          <a:lstStyle/>
          <a:p>
            <a:r>
              <a:rPr lang="en-US"/>
              <a:t>Helpful Links </a:t>
            </a:r>
            <a:br>
              <a:rPr lang="en-US"/>
            </a:br>
            <a:endParaRPr lang="en-US"/>
          </a:p>
        </p:txBody>
      </p:sp>
      <p:sp>
        <p:nvSpPr>
          <p:cNvPr id="3" name="Content Placeholder 2">
            <a:extLst>
              <a:ext uri="{FF2B5EF4-FFF2-40B4-BE49-F238E27FC236}">
                <a16:creationId xmlns:a16="http://schemas.microsoft.com/office/drawing/2014/main" id="{456FD863-1FBF-D63C-5D6D-8887614E231D}"/>
              </a:ext>
            </a:extLst>
          </p:cNvPr>
          <p:cNvSpPr>
            <a:spLocks noGrp="1"/>
          </p:cNvSpPr>
          <p:nvPr>
            <p:ph sz="half" idx="1"/>
          </p:nvPr>
        </p:nvSpPr>
        <p:spPr/>
        <p:txBody>
          <a:bodyPr>
            <a:normAutofit/>
          </a:bodyPr>
          <a:lstStyle/>
          <a:p>
            <a:r>
              <a:rPr lang="en-US" sz="2400">
                <a:solidFill>
                  <a:schemeClr val="tx2"/>
                </a:solidFill>
                <a:hlinkClick r:id="rId2">
                  <a:extLst>
                    <a:ext uri="{A12FA001-AC4F-418D-AE19-62706E023703}">
                      <ahyp:hlinkClr xmlns:ahyp="http://schemas.microsoft.com/office/drawing/2018/hyperlinkcolor" val="tx"/>
                    </a:ext>
                  </a:extLst>
                </a:hlinkClick>
              </a:rPr>
              <a:t>Payday calendar 2024</a:t>
            </a:r>
            <a:endParaRPr lang="en-US" sz="2400">
              <a:solidFill>
                <a:schemeClr val="tx2"/>
              </a:solidFill>
            </a:endParaRPr>
          </a:p>
          <a:p>
            <a:r>
              <a:rPr lang="en-US" sz="2400">
                <a:solidFill>
                  <a:schemeClr val="tx2"/>
                </a:solidFill>
                <a:hlinkClick r:id="rId3">
                  <a:extLst>
                    <a:ext uri="{A12FA001-AC4F-418D-AE19-62706E023703}">
                      <ahyp:hlinkClr xmlns:ahyp="http://schemas.microsoft.com/office/drawing/2018/hyperlinkcolor" val="tx"/>
                    </a:ext>
                  </a:extLst>
                </a:hlinkClick>
              </a:rPr>
              <a:t>Payday calendar 2025</a:t>
            </a:r>
            <a:r>
              <a:rPr lang="en-US" sz="2400">
                <a:solidFill>
                  <a:schemeClr val="tx2"/>
                </a:solidFill>
              </a:rPr>
              <a:t> </a:t>
            </a:r>
          </a:p>
          <a:p>
            <a:pPr marL="0" indent="0">
              <a:buNone/>
            </a:pPr>
            <a:r>
              <a:rPr lang="en-US"/>
              <a:t>ISSC Links </a:t>
            </a:r>
          </a:p>
          <a:p>
            <a:pPr lvl="1"/>
            <a:r>
              <a:rPr lang="en-US">
                <a:solidFill>
                  <a:schemeClr val="tx2"/>
                </a:solidFill>
                <a:hlinkClick r:id="rId4">
                  <a:extLst>
                    <a:ext uri="{A12FA001-AC4F-418D-AE19-62706E023703}">
                      <ahyp:hlinkClr xmlns:ahyp="http://schemas.microsoft.com/office/drawing/2018/hyperlinkcolor" val="tx"/>
                    </a:ext>
                  </a:extLst>
                </a:hlinkClick>
              </a:rPr>
              <a:t>Visas</a:t>
            </a:r>
            <a:r>
              <a:rPr lang="en-US">
                <a:solidFill>
                  <a:schemeClr val="tx2"/>
                </a:solidFill>
              </a:rPr>
              <a:t> </a:t>
            </a:r>
          </a:p>
          <a:p>
            <a:pPr lvl="1"/>
            <a:r>
              <a:rPr lang="en-US">
                <a:solidFill>
                  <a:schemeClr val="tx2"/>
                </a:solidFill>
                <a:hlinkClick r:id="rId5">
                  <a:extLst>
                    <a:ext uri="{A12FA001-AC4F-418D-AE19-62706E023703}">
                      <ahyp:hlinkClr xmlns:ahyp="http://schemas.microsoft.com/office/drawing/2018/hyperlinkcolor" val="tx"/>
                    </a:ext>
                  </a:extLst>
                </a:hlinkClick>
              </a:rPr>
              <a:t>Social Security Number Application Process </a:t>
            </a:r>
            <a:endParaRPr lang="en-US">
              <a:solidFill>
                <a:schemeClr val="tx2"/>
              </a:solidFill>
            </a:endParaRPr>
          </a:p>
          <a:p>
            <a:pPr lvl="1"/>
            <a:r>
              <a:rPr lang="en-US">
                <a:solidFill>
                  <a:schemeClr val="tx2"/>
                </a:solidFill>
                <a:hlinkClick r:id="rId6">
                  <a:extLst>
                    <a:ext uri="{A12FA001-AC4F-418D-AE19-62706E023703}">
                      <ahyp:hlinkClr xmlns:ahyp="http://schemas.microsoft.com/office/drawing/2018/hyperlinkcolor" val="tx"/>
                    </a:ext>
                  </a:extLst>
                </a:hlinkClick>
              </a:rPr>
              <a:t>On Campus Employment - F1/J1</a:t>
            </a:r>
            <a:r>
              <a:rPr lang="en-US">
                <a:solidFill>
                  <a:schemeClr val="tx2"/>
                </a:solidFill>
              </a:rPr>
              <a:t>  </a:t>
            </a:r>
          </a:p>
        </p:txBody>
      </p:sp>
      <p:pic>
        <p:nvPicPr>
          <p:cNvPr id="5" name="Content Placeholder 4">
            <a:extLst>
              <a:ext uri="{FF2B5EF4-FFF2-40B4-BE49-F238E27FC236}">
                <a16:creationId xmlns:a16="http://schemas.microsoft.com/office/drawing/2014/main" id="{3484D118-92D7-A413-2F90-7D919CED50E9}"/>
              </a:ext>
            </a:extLst>
          </p:cNvPr>
          <p:cNvPicPr>
            <a:picLocks noGrp="1" noChangeAspect="1"/>
          </p:cNvPicPr>
          <p:nvPr>
            <p:ph sz="half" idx="2"/>
          </p:nvPr>
        </p:nvPicPr>
        <p:blipFill>
          <a:blip r:embed="rId7"/>
          <a:stretch>
            <a:fillRect/>
          </a:stretch>
        </p:blipFill>
        <p:spPr>
          <a:xfrm>
            <a:off x="6172202" y="1345164"/>
            <a:ext cx="5181600" cy="3886200"/>
          </a:xfrm>
          <a:prstGeom prst="rect">
            <a:avLst/>
          </a:prstGeom>
        </p:spPr>
      </p:pic>
    </p:spTree>
    <p:extLst>
      <p:ext uri="{BB962C8B-B14F-4D97-AF65-F5344CB8AC3E}">
        <p14:creationId xmlns:p14="http://schemas.microsoft.com/office/powerpoint/2010/main" val="893922316"/>
      </p:ext>
    </p:extLst>
  </p:cSld>
  <p:clrMapOvr>
    <a:masterClrMapping/>
  </p:clrMapOvr>
</p:sld>
</file>

<file path=ppt/theme/theme1.xml><?xml version="1.0" encoding="utf-8"?>
<a:theme xmlns:a="http://schemas.openxmlformats.org/drawingml/2006/main" name="Fulton Schools">
  <a:themeElements>
    <a:clrScheme name="ASU Colors">
      <a:dk1>
        <a:srgbClr val="000000"/>
      </a:dk1>
      <a:lt1>
        <a:srgbClr val="FFFFFF"/>
      </a:lt1>
      <a:dk2>
        <a:srgbClr val="8C1D40"/>
      </a:dk2>
      <a:lt2>
        <a:srgbClr val="FFC627"/>
      </a:lt2>
      <a:accent1>
        <a:srgbClr val="5C6670"/>
      </a:accent1>
      <a:accent2>
        <a:srgbClr val="FFC627"/>
      </a:accent2>
      <a:accent3>
        <a:srgbClr val="78BE20"/>
      </a:accent3>
      <a:accent4>
        <a:srgbClr val="FFFFFF"/>
      </a:accent4>
      <a:accent5>
        <a:srgbClr val="00A3E0"/>
      </a:accent5>
      <a:accent6>
        <a:srgbClr val="FF7F32"/>
      </a:accent6>
      <a:hlink>
        <a:srgbClr val="00A3E0"/>
      </a:hlink>
      <a:folHlink>
        <a:srgbClr val="00A3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lton Schools" id="{033969C2-BBB5-47D9-A327-BB94977C0E31}" vid="{789CFA62-69ED-457C-9C55-86CD69DB0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3F705B38CB8E49B010F661770A9503" ma:contentTypeVersion="18" ma:contentTypeDescription="Create a new document." ma:contentTypeScope="" ma:versionID="7fb08cbd31f55e9af05dfa2ad91f5206">
  <xsd:schema xmlns:xsd="http://www.w3.org/2001/XMLSchema" xmlns:xs="http://www.w3.org/2001/XMLSchema" xmlns:p="http://schemas.microsoft.com/office/2006/metadata/properties" xmlns:ns2="0cbf6985-4978-4902-9af4-77d3b75849df" xmlns:ns3="9a1e1dd5-bd50-4b2e-bec6-7e2955009317" targetNamespace="http://schemas.microsoft.com/office/2006/metadata/properties" ma:root="true" ma:fieldsID="b50350e8a67fa9bdb343dcc3a20a346a" ns2:_="" ns3:_="">
    <xsd:import namespace="0cbf6985-4978-4902-9af4-77d3b75849df"/>
    <xsd:import namespace="9a1e1dd5-bd50-4b2e-bec6-7e29550093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f6985-4978-4902-9af4-77d3b75849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a7718bf-da1f-4f11-8a5d-37be31d8011b"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1e1dd5-bd50-4b2e-bec6-7e295500931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5b170a2-d28a-4f63-a0af-c15eaafbb49c}" ma:internalName="TaxCatchAll" ma:showField="CatchAllData" ma:web="9a1e1dd5-bd50-4b2e-bec6-7e29550093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cbf6985-4978-4902-9af4-77d3b75849df">
      <Terms xmlns="http://schemas.microsoft.com/office/infopath/2007/PartnerControls"/>
    </lcf76f155ced4ddcb4097134ff3c332f>
    <TaxCatchAll xmlns="9a1e1dd5-bd50-4b2e-bec6-7e295500931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62F0E6-A43A-41E9-8D2E-018B71A3CC43}">
  <ds:schemaRefs>
    <ds:schemaRef ds:uri="0cbf6985-4978-4902-9af4-77d3b75849df"/>
    <ds:schemaRef ds:uri="9a1e1dd5-bd50-4b2e-bec6-7e29550093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724BFFC-2B24-46C9-9987-6F7DE138D3F7}">
  <ds:schemaRefs>
    <ds:schemaRef ds:uri="0cbf6985-4978-4902-9af4-77d3b75849df"/>
    <ds:schemaRef ds:uri="9a1e1dd5-bd50-4b2e-bec6-7e29550093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4644883-75B7-47F1-9138-C552F71FB0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2950</Words>
  <Application>Microsoft Office PowerPoint</Application>
  <PresentationFormat>Widescreen</PresentationFormat>
  <Paragraphs>319</Paragraphs>
  <Slides>35</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Arial</vt:lpstr>
      <vt:lpstr>Avenir Next LT Pro Demi</vt:lpstr>
      <vt:lpstr>Calibri</vt:lpstr>
      <vt:lpstr>Symbol</vt:lpstr>
      <vt:lpstr>Verdana</vt:lpstr>
      <vt:lpstr>Wingdings</vt:lpstr>
      <vt:lpstr>Fulton Schools</vt:lpstr>
      <vt:lpstr>School of Electrical, Computer, &amp; Energy Engineering </vt:lpstr>
      <vt:lpstr>Agenda </vt:lpstr>
      <vt:lpstr>PowerPoint Presentation</vt:lpstr>
      <vt:lpstr>Services Provided by ECEE Business Ops Team </vt:lpstr>
      <vt:lpstr>Human Resources </vt:lpstr>
      <vt:lpstr>When to Contact the Business Ops Team </vt:lpstr>
      <vt:lpstr>Offer Letters and Timelines</vt:lpstr>
      <vt:lpstr>Employment Offer Letter for Social Security Number Application</vt:lpstr>
      <vt:lpstr>Helpful Links  </vt:lpstr>
      <vt:lpstr>Travel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Travel</vt:lpstr>
      <vt:lpstr>Useful links and information</vt:lpstr>
      <vt:lpstr>Purchasing and Additional Services  This section will cover   General Business Office Info/Services Provided Key Requests ISAAC Access (Key Fob System) Purchase Request  Reimbursement Request  Conference Room Reservation FedEx Shipping  </vt:lpstr>
      <vt:lpstr>Key Request </vt:lpstr>
      <vt:lpstr>PowerPoint Presentation</vt:lpstr>
      <vt:lpstr>PowerPoint Presentation</vt:lpstr>
      <vt:lpstr>PowerPoint Presentation</vt:lpstr>
      <vt:lpstr>Tips for Purchase Request </vt:lpstr>
      <vt:lpstr>Unique Purchase Request </vt:lpstr>
      <vt:lpstr>PowerPoint Presentation</vt:lpstr>
      <vt:lpstr>Tips for Reimbursement Request </vt:lpstr>
      <vt:lpstr>PowerPoint Presentation</vt:lpstr>
      <vt:lpstr>Conference Room Request </vt:lpstr>
      <vt:lpstr>PowerPoint Presentation</vt:lpstr>
      <vt:lpstr>FedEx Shipping Request </vt:lpstr>
      <vt:lpstr>Useful links and information</vt:lpstr>
      <vt:lpstr>Q &amp; A </vt:lpstr>
      <vt:lpstr>Thank you for attending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Michelle Fitch</dc:creator>
  <cp:lastModifiedBy>Talia Medina</cp:lastModifiedBy>
  <cp:revision>1</cp:revision>
  <cp:lastPrinted>2024-09-18T22:51:03Z</cp:lastPrinted>
  <dcterms:created xsi:type="dcterms:W3CDTF">2024-09-02T00:30:09Z</dcterms:created>
  <dcterms:modified xsi:type="dcterms:W3CDTF">2024-10-08T19:27:18Z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0x010100AE3F705B38CB8E49B010F661770A9503</vt:lpwstr>
  </property>
  <property fmtid="{D5CDD505-2E9C-101B-9397-08002B2CF9AE}" pid="3" name="MediaServiceImageTags">
    <vt:lpwstr/>
  </property>
</Properties>
</file>